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Lst>
  <p:notesMasterIdLst>
    <p:notesMasterId r:id="rId55"/>
  </p:notesMasterIdLst>
  <p:handoutMasterIdLst>
    <p:handoutMasterId r:id="rId56"/>
  </p:handoutMasterIdLst>
  <p:sldIdLst>
    <p:sldId id="313" r:id="rId5"/>
    <p:sldId id="848" r:id="rId6"/>
    <p:sldId id="801" r:id="rId7"/>
    <p:sldId id="796" r:id="rId8"/>
    <p:sldId id="797" r:id="rId9"/>
    <p:sldId id="798" r:id="rId10"/>
    <p:sldId id="799" r:id="rId11"/>
    <p:sldId id="800" r:id="rId12"/>
    <p:sldId id="802" r:id="rId13"/>
    <p:sldId id="815" r:id="rId14"/>
    <p:sldId id="816" r:id="rId15"/>
    <p:sldId id="817" r:id="rId16"/>
    <p:sldId id="818" r:id="rId17"/>
    <p:sldId id="819" r:id="rId18"/>
    <p:sldId id="820" r:id="rId19"/>
    <p:sldId id="821" r:id="rId20"/>
    <p:sldId id="822" r:id="rId21"/>
    <p:sldId id="823" r:id="rId22"/>
    <p:sldId id="826" r:id="rId23"/>
    <p:sldId id="827" r:id="rId24"/>
    <p:sldId id="828" r:id="rId25"/>
    <p:sldId id="845" r:id="rId26"/>
    <p:sldId id="829" r:id="rId27"/>
    <p:sldId id="830" r:id="rId28"/>
    <p:sldId id="831" r:id="rId29"/>
    <p:sldId id="832" r:id="rId30"/>
    <p:sldId id="843" r:id="rId31"/>
    <p:sldId id="846" r:id="rId32"/>
    <p:sldId id="742" r:id="rId33"/>
    <p:sldId id="735" r:id="rId34"/>
    <p:sldId id="841" r:id="rId35"/>
    <p:sldId id="842" r:id="rId36"/>
    <p:sldId id="739" r:id="rId37"/>
    <p:sldId id="781" r:id="rId38"/>
    <p:sldId id="783" r:id="rId39"/>
    <p:sldId id="849" r:id="rId40"/>
    <p:sldId id="787" r:id="rId41"/>
    <p:sldId id="755" r:id="rId42"/>
    <p:sldId id="847" r:id="rId43"/>
    <p:sldId id="785" r:id="rId44"/>
    <p:sldId id="762" r:id="rId45"/>
    <p:sldId id="786" r:id="rId46"/>
    <p:sldId id="788" r:id="rId47"/>
    <p:sldId id="791" r:id="rId48"/>
    <p:sldId id="844" r:id="rId49"/>
    <p:sldId id="793" r:id="rId50"/>
    <p:sldId id="794" r:id="rId51"/>
    <p:sldId id="837" r:id="rId52"/>
    <p:sldId id="795" r:id="rId53"/>
    <p:sldId id="280" r:id="rId54"/>
  </p:sldIdLst>
  <p:sldSz cx="12192000" cy="6858000"/>
  <p:notesSz cx="9926638" cy="6797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lt" initials="PJT" lastIdx="2" clrIdx="0"/>
  <p:cmAuthor id="1" name="Shayna Kozuch" initials="SK" lastIdx="2" clrIdx="1">
    <p:extLst>
      <p:ext uri="{19B8F6BF-5375-455C-9EA6-DF929625EA0E}">
        <p15:presenceInfo xmlns:p15="http://schemas.microsoft.com/office/powerpoint/2012/main" userId="S-1-5-21-371399076-3047136788-812747186-33748" providerId="AD"/>
      </p:ext>
    </p:extLst>
  </p:cmAuthor>
  <p:cmAuthor id="2" name="Jamie Emerson" initials="JE" lastIdx="3" clrIdx="2">
    <p:extLst>
      <p:ext uri="{19B8F6BF-5375-455C-9EA6-DF929625EA0E}">
        <p15:presenceInfo xmlns:p15="http://schemas.microsoft.com/office/powerpoint/2012/main" userId="Jamie Emerson" providerId="None"/>
      </p:ext>
    </p:extLst>
  </p:cmAuthor>
  <p:cmAuthor id="3" name="Robert Hartigan" initials="RH" lastIdx="2" clrIdx="3">
    <p:extLst>
      <p:ext uri="{19B8F6BF-5375-455C-9EA6-DF929625EA0E}">
        <p15:presenceInfo xmlns:p15="http://schemas.microsoft.com/office/powerpoint/2012/main" userId="S-1-5-21-371399076-3047136788-812747186-64067" providerId="AD"/>
      </p:ext>
    </p:extLst>
  </p:cmAuthor>
  <p:cmAuthor id="4" name="Jin" initials="J" lastIdx="1" clrIdx="4">
    <p:extLst>
      <p:ext uri="{19B8F6BF-5375-455C-9EA6-DF929625EA0E}">
        <p15:presenceInfo xmlns:p15="http://schemas.microsoft.com/office/powerpoint/2012/main" userId="5e610716b1007cb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D1"/>
    <a:srgbClr val="013E3F"/>
    <a:srgbClr val="E5FBFF"/>
    <a:srgbClr val="264177"/>
    <a:srgbClr val="C9F7FF"/>
    <a:srgbClr val="646452"/>
    <a:srgbClr val="FFF8E5"/>
    <a:srgbClr val="7F6000"/>
    <a:srgbClr val="5C80B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6A2BE3-4002-470F-A61D-87C0511270A3}" v="5" dt="2023-09-12T01:33:11.438"/>
    <p1510:client id="{BBA0217E-2F3D-4902-89CB-24775664DFAF}" v="52" dt="2022-09-15T08:11:17.3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761" autoAdjust="0"/>
  </p:normalViewPr>
  <p:slideViewPr>
    <p:cSldViewPr>
      <p:cViewPr varScale="1">
        <p:scale>
          <a:sx n="51" d="100"/>
          <a:sy n="51" d="100"/>
        </p:scale>
        <p:origin x="752" y="76"/>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a Seserman" userId="S::z2019058@nottingham.edu.cn::29bc3044-995b-4b9e-84f1-f1d45703a197" providerId="AD" clId="Web-{5E6A2BE3-4002-470F-A61D-87C0511270A3}"/>
    <pc:docChg chg="modSld">
      <pc:chgData name="Michaela Seserman" userId="S::z2019058@nottingham.edu.cn::29bc3044-995b-4b9e-84f1-f1d45703a197" providerId="AD" clId="Web-{5E6A2BE3-4002-470F-A61D-87C0511270A3}" dt="2023-09-12T01:33:09.078" v="3" actId="20577"/>
      <pc:docMkLst>
        <pc:docMk/>
      </pc:docMkLst>
      <pc:sldChg chg="modSp">
        <pc:chgData name="Michaela Seserman" userId="S::z2019058@nottingham.edu.cn::29bc3044-995b-4b9e-84f1-f1d45703a197" providerId="AD" clId="Web-{5E6A2BE3-4002-470F-A61D-87C0511270A3}" dt="2023-09-12T01:33:09.078" v="3" actId="20577"/>
        <pc:sldMkLst>
          <pc:docMk/>
          <pc:sldMk cId="789708305" sldId="816"/>
        </pc:sldMkLst>
        <pc:spChg chg="mod">
          <ac:chgData name="Michaela Seserman" userId="S::z2019058@nottingham.edu.cn::29bc3044-995b-4b9e-84f1-f1d45703a197" providerId="AD" clId="Web-{5E6A2BE3-4002-470F-A61D-87C0511270A3}" dt="2023-09-12T01:33:09.078" v="3" actId="20577"/>
          <ac:spMkLst>
            <pc:docMk/>
            <pc:sldMk cId="789708305" sldId="816"/>
            <ac:spMk id="15" creationId="{E85F18FD-79F7-40A0-B948-A260BACC1CDC}"/>
          </ac:spMkLst>
        </pc:spChg>
      </pc:sldChg>
    </pc:docChg>
  </pc:docChgLst>
  <pc:docChgLst>
    <pc:chgData name="Jeanne O'Connell" userId="S::zalzjo@nottingham.edu.cn::b1fbace7-9fce-42d9-9cfc-099b2ebdbf53" providerId="AD" clId="Web-{BBA0217E-2F3D-4902-89CB-24775664DFAF}"/>
    <pc:docChg chg="addSld delSld modSld sldOrd">
      <pc:chgData name="Jeanne O'Connell" userId="S::zalzjo@nottingham.edu.cn::b1fbace7-9fce-42d9-9cfc-099b2ebdbf53" providerId="AD" clId="Web-{BBA0217E-2F3D-4902-89CB-24775664DFAF}" dt="2022-09-15T08:11:17.307" v="45"/>
      <pc:docMkLst>
        <pc:docMk/>
      </pc:docMkLst>
      <pc:sldChg chg="addSp delSp modSp">
        <pc:chgData name="Jeanne O'Connell" userId="S::zalzjo@nottingham.edu.cn::b1fbace7-9fce-42d9-9cfc-099b2ebdbf53" providerId="AD" clId="Web-{BBA0217E-2F3D-4902-89CB-24775664DFAF}" dt="2022-09-15T07:58:46.112" v="4"/>
        <pc:sldMkLst>
          <pc:docMk/>
          <pc:sldMk cId="356787788" sldId="797"/>
        </pc:sldMkLst>
        <pc:picChg chg="add del mod">
          <ac:chgData name="Jeanne O'Connell" userId="S::zalzjo@nottingham.edu.cn::b1fbace7-9fce-42d9-9cfc-099b2ebdbf53" providerId="AD" clId="Web-{BBA0217E-2F3D-4902-89CB-24775664DFAF}" dt="2022-09-15T07:58:46.112" v="4"/>
          <ac:picMkLst>
            <pc:docMk/>
            <pc:sldMk cId="356787788" sldId="797"/>
            <ac:picMk id="4" creationId="{28F158E0-EE72-A358-6C3C-31A4ABA0A118}"/>
          </ac:picMkLst>
        </pc:picChg>
      </pc:sldChg>
      <pc:sldChg chg="addSp delSp modSp new del ord">
        <pc:chgData name="Jeanne O'Connell" userId="S::zalzjo@nottingham.edu.cn::b1fbace7-9fce-42d9-9cfc-099b2ebdbf53" providerId="AD" clId="Web-{BBA0217E-2F3D-4902-89CB-24775664DFAF}" dt="2022-09-15T08:11:17.307" v="45"/>
        <pc:sldMkLst>
          <pc:docMk/>
          <pc:sldMk cId="1614502396" sldId="841"/>
        </pc:sldMkLst>
        <pc:spChg chg="mod">
          <ac:chgData name="Jeanne O'Connell" userId="S::zalzjo@nottingham.edu.cn::b1fbace7-9fce-42d9-9cfc-099b2ebdbf53" providerId="AD" clId="Web-{BBA0217E-2F3D-4902-89CB-24775664DFAF}" dt="2022-09-15T08:10:58.384" v="44" actId="20577"/>
          <ac:spMkLst>
            <pc:docMk/>
            <pc:sldMk cId="1614502396" sldId="841"/>
            <ac:spMk id="2" creationId="{C20658E4-1836-9CB0-7285-32BD383CFFEC}"/>
          </ac:spMkLst>
        </pc:spChg>
        <pc:spChg chg="del">
          <ac:chgData name="Jeanne O'Connell" userId="S::zalzjo@nottingham.edu.cn::b1fbace7-9fce-42d9-9cfc-099b2ebdbf53" providerId="AD" clId="Web-{BBA0217E-2F3D-4902-89CB-24775664DFAF}" dt="2022-09-15T08:06:40.548" v="6"/>
          <ac:spMkLst>
            <pc:docMk/>
            <pc:sldMk cId="1614502396" sldId="841"/>
            <ac:spMk id="3" creationId="{8BED7613-E7BF-9F8C-FF68-C878AA098F3A}"/>
          </ac:spMkLst>
        </pc:spChg>
        <pc:picChg chg="add mod ord">
          <ac:chgData name="Jeanne O'Connell" userId="S::zalzjo@nottingham.edu.cn::b1fbace7-9fce-42d9-9cfc-099b2ebdbf53" providerId="AD" clId="Web-{BBA0217E-2F3D-4902-89CB-24775664DFAF}" dt="2022-09-15T08:10:10.117" v="39" actId="14100"/>
          <ac:picMkLst>
            <pc:docMk/>
            <pc:sldMk cId="1614502396" sldId="841"/>
            <ac:picMk id="4" creationId="{7C163331-EE1C-0BE6-1499-A51DCCEA86CE}"/>
          </ac:picMkLst>
        </pc:picChg>
        <pc:picChg chg="add mod ord">
          <ac:chgData name="Jeanne O'Connell" userId="S::zalzjo@nottingham.edu.cn::b1fbace7-9fce-42d9-9cfc-099b2ebdbf53" providerId="AD" clId="Web-{BBA0217E-2F3D-4902-89CB-24775664DFAF}" dt="2022-09-15T08:10:01.523" v="37"/>
          <ac:picMkLst>
            <pc:docMk/>
            <pc:sldMk cId="1614502396" sldId="841"/>
            <ac:picMk id="5" creationId="{46CBC91A-B0CA-BED7-FD09-230FBAAD9D86}"/>
          </ac:picMkLst>
        </pc:picChg>
        <pc:picChg chg="add mod">
          <ac:chgData name="Jeanne O'Connell" userId="S::zalzjo@nottingham.edu.cn::b1fbace7-9fce-42d9-9cfc-099b2ebdbf53" providerId="AD" clId="Web-{BBA0217E-2F3D-4902-89CB-24775664DFAF}" dt="2022-09-15T08:09:46.367" v="35" actId="14100"/>
          <ac:picMkLst>
            <pc:docMk/>
            <pc:sldMk cId="1614502396" sldId="841"/>
            <ac:picMk id="6" creationId="{B71FF11A-CE9C-2C91-62B9-ABBE2BBCA9E9}"/>
          </ac:picMkLst>
        </pc:picChg>
        <pc:picChg chg="add mod">
          <ac:chgData name="Jeanne O'Connell" userId="S::zalzjo@nottingham.edu.cn::b1fbace7-9fce-42d9-9cfc-099b2ebdbf53" providerId="AD" clId="Web-{BBA0217E-2F3D-4902-89CB-24775664DFAF}" dt="2022-09-15T08:09:53.773" v="36" actId="14100"/>
          <ac:picMkLst>
            <pc:docMk/>
            <pc:sldMk cId="1614502396" sldId="841"/>
            <ac:picMk id="7" creationId="{C9248C16-BD58-6EFA-3A43-FBDAED11570E}"/>
          </ac:picMkLst>
        </pc:picChg>
        <pc:picChg chg="add mod">
          <ac:chgData name="Jeanne O'Connell" userId="S::zalzjo@nottingham.edu.cn::b1fbace7-9fce-42d9-9cfc-099b2ebdbf53" providerId="AD" clId="Web-{BBA0217E-2F3D-4902-89CB-24775664DFAF}" dt="2022-09-15T08:10:16.571" v="40" actId="14100"/>
          <ac:picMkLst>
            <pc:docMk/>
            <pc:sldMk cId="1614502396" sldId="841"/>
            <ac:picMk id="8" creationId="{35404929-AF60-979A-15D6-C107443F48E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39884"/>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GB"/>
          </a:p>
        </p:txBody>
      </p:sp>
      <p:sp>
        <p:nvSpPr>
          <p:cNvPr id="3" name="Date Placeholder 2"/>
          <p:cNvSpPr>
            <a:spLocks noGrp="1"/>
          </p:cNvSpPr>
          <p:nvPr>
            <p:ph type="dt" sz="quarter" idx="1"/>
          </p:nvPr>
        </p:nvSpPr>
        <p:spPr>
          <a:xfrm>
            <a:off x="5622799" y="0"/>
            <a:ext cx="4301543" cy="339884"/>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3FA458E1-5D45-45BA-824A-233F89B2DC5A}" type="datetimeFigureOut">
              <a:rPr lang="en-GB"/>
              <a:pPr>
                <a:defRPr/>
              </a:pPr>
              <a:t>20/09/2024</a:t>
            </a:fld>
            <a:endParaRPr lang="en-GB"/>
          </a:p>
        </p:txBody>
      </p:sp>
      <p:sp>
        <p:nvSpPr>
          <p:cNvPr id="4" name="Footer Placeholder 3"/>
          <p:cNvSpPr>
            <a:spLocks noGrp="1"/>
          </p:cNvSpPr>
          <p:nvPr>
            <p:ph type="ftr" sz="quarter" idx="2"/>
          </p:nvPr>
        </p:nvSpPr>
        <p:spPr>
          <a:xfrm>
            <a:off x="1" y="6456611"/>
            <a:ext cx="4301543" cy="339884"/>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GB"/>
          </a:p>
        </p:txBody>
      </p:sp>
      <p:sp>
        <p:nvSpPr>
          <p:cNvPr id="5" name="Slide Number Placeholder 4"/>
          <p:cNvSpPr>
            <a:spLocks noGrp="1"/>
          </p:cNvSpPr>
          <p:nvPr>
            <p:ph type="sldNum" sz="quarter" idx="3"/>
          </p:nvPr>
        </p:nvSpPr>
        <p:spPr>
          <a:xfrm>
            <a:off x="5622799" y="6456611"/>
            <a:ext cx="4301543" cy="339884"/>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5ECE329F-8B73-4538-AD0B-2F5D130DCD94}" type="slidenum">
              <a:rPr lang="en-GB"/>
              <a:pPr>
                <a:defRPr/>
              </a:pPr>
              <a:t>‹#›</a:t>
            </a:fld>
            <a:endParaRPr lang="en-GB"/>
          </a:p>
        </p:txBody>
      </p:sp>
    </p:spTree>
    <p:extLst>
      <p:ext uri="{BB962C8B-B14F-4D97-AF65-F5344CB8AC3E}">
        <p14:creationId xmlns:p14="http://schemas.microsoft.com/office/powerpoint/2010/main" val="2237111560"/>
      </p:ext>
    </p:extLst>
  </p:cSld>
  <p:clrMap bg1="lt1" tx1="dk1" bg2="lt2" tx2="dk2" accent1="accent1" accent2="accent2" accent3="accent3" accent4="accent4" accent5="accent5" accent6="accent6" hlink="hlink" folHlink="folHlink"/>
  <p:hf sldNum="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39884"/>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GB"/>
          </a:p>
        </p:txBody>
      </p:sp>
      <p:sp>
        <p:nvSpPr>
          <p:cNvPr id="3" name="Date Placeholder 2"/>
          <p:cNvSpPr>
            <a:spLocks noGrp="1"/>
          </p:cNvSpPr>
          <p:nvPr>
            <p:ph type="dt" idx="1"/>
          </p:nvPr>
        </p:nvSpPr>
        <p:spPr>
          <a:xfrm>
            <a:off x="5622799" y="0"/>
            <a:ext cx="4301543" cy="339884"/>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290B6622-863A-4BE9-BC94-A31EBED98D3D}" type="datetimeFigureOut">
              <a:rPr lang="en-GB"/>
              <a:pPr>
                <a:defRPr/>
              </a:pPr>
              <a:t>20/09/2024</a:t>
            </a:fld>
            <a:endParaRPr lang="en-GB"/>
          </a:p>
        </p:txBody>
      </p:sp>
      <p:sp>
        <p:nvSpPr>
          <p:cNvPr id="4" name="Slide Image Placeholder 3"/>
          <p:cNvSpPr>
            <a:spLocks noGrp="1" noRot="1" noChangeAspect="1"/>
          </p:cNvSpPr>
          <p:nvPr>
            <p:ph type="sldImg" idx="2"/>
          </p:nvPr>
        </p:nvSpPr>
        <p:spPr>
          <a:xfrm>
            <a:off x="2697163" y="509588"/>
            <a:ext cx="4532312" cy="2549525"/>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p:cNvSpPr>
            <a:spLocks noGrp="1"/>
          </p:cNvSpPr>
          <p:nvPr>
            <p:ph type="body" sz="quarter" idx="3"/>
          </p:nvPr>
        </p:nvSpPr>
        <p:spPr>
          <a:xfrm>
            <a:off x="992665" y="3228896"/>
            <a:ext cx="7941310" cy="305895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1" y="6456611"/>
            <a:ext cx="4301543" cy="339884"/>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GB"/>
          </a:p>
        </p:txBody>
      </p:sp>
      <p:sp>
        <p:nvSpPr>
          <p:cNvPr id="7" name="Slide Number Placeholder 6"/>
          <p:cNvSpPr>
            <a:spLocks noGrp="1"/>
          </p:cNvSpPr>
          <p:nvPr>
            <p:ph type="sldNum" sz="quarter" idx="5"/>
          </p:nvPr>
        </p:nvSpPr>
        <p:spPr>
          <a:xfrm>
            <a:off x="5622799" y="6456611"/>
            <a:ext cx="4301543" cy="339884"/>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C4051C8F-D56F-4D7F-A4D3-C6F16E2DA686}" type="slidenum">
              <a:rPr lang="en-GB"/>
              <a:pPr>
                <a:defRPr/>
              </a:pPr>
              <a:t>‹#›</a:t>
            </a:fld>
            <a:endParaRPr lang="en-GB"/>
          </a:p>
        </p:txBody>
      </p:sp>
    </p:spTree>
    <p:extLst>
      <p:ext uri="{BB962C8B-B14F-4D97-AF65-F5344CB8AC3E}">
        <p14:creationId xmlns:p14="http://schemas.microsoft.com/office/powerpoint/2010/main" val="3851265521"/>
      </p:ext>
    </p:extLst>
  </p:cSld>
  <p:clrMap bg1="lt1" tx1="dk1" bg2="lt2" tx2="dk2" accent1="accent1" accent2="accent2" accent3="accent3" accent4="accent4" accent5="accent5" accent6="accent6" hlink="hlink" folHlink="folHlink"/>
  <p:hf sldNum="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lvl="0"/>
            <a:r>
              <a:rPr lang="en-US" sz="1200" kern="1200" dirty="0">
                <a:solidFill>
                  <a:schemeClr val="tx1"/>
                </a:solidFill>
                <a:effectLst/>
                <a:latin typeface="+mn-lt"/>
                <a:ea typeface="+mn-ea"/>
                <a:cs typeface="+mn-cs"/>
              </a:rPr>
              <a:t>Teacher draws a circle on the white board, and tells the students that it is ‘My world. Everything I write in here is somehow</a:t>
            </a:r>
            <a:r>
              <a:rPr lang="en-US" sz="1200" kern="1200" baseline="0" dirty="0">
                <a:solidFill>
                  <a:schemeClr val="tx1"/>
                </a:solidFill>
                <a:effectLst/>
                <a:latin typeface="+mn-lt"/>
                <a:ea typeface="+mn-ea"/>
                <a:cs typeface="+mn-cs"/>
              </a:rPr>
              <a:t> part of my world – you must guess why!’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Into the circle, the teacher writes information about herself, but doesn’t say how this information is connected.</a:t>
            </a:r>
          </a:p>
          <a:p>
            <a:r>
              <a:rPr lang="en-US" sz="1200" kern="1200" dirty="0">
                <a:solidFill>
                  <a:schemeClr val="tx1"/>
                </a:solidFill>
                <a:effectLst/>
                <a:latin typeface="+mn-lt"/>
                <a:ea typeface="+mn-ea"/>
                <a:cs typeface="+mn-cs"/>
              </a:rPr>
              <a:t> </a:t>
            </a:r>
          </a:p>
          <a:p>
            <a:pPr lvl="0"/>
            <a:r>
              <a:rPr lang="en-US" sz="1200" i="1" kern="1200" dirty="0">
                <a:solidFill>
                  <a:schemeClr val="tx1"/>
                </a:solidFill>
                <a:effectLst/>
                <a:latin typeface="+mn-lt"/>
                <a:ea typeface="+mn-ea"/>
                <a:cs typeface="+mn-cs"/>
              </a:rPr>
              <a:t>Some examples of the type of information to put into the circle: the place you are from, something about your family – brothers / sisters </a:t>
            </a:r>
            <a:r>
              <a:rPr lang="en-US" sz="1200" i="1" kern="1200" dirty="0" err="1">
                <a:solidFill>
                  <a:schemeClr val="tx1"/>
                </a:solidFill>
                <a:effectLst/>
                <a:latin typeface="+mn-lt"/>
                <a:ea typeface="+mn-ea"/>
                <a:cs typeface="+mn-cs"/>
              </a:rPr>
              <a:t>etc</a:t>
            </a:r>
            <a:r>
              <a:rPr lang="en-US" sz="1200" i="1" kern="1200" dirty="0">
                <a:solidFill>
                  <a:schemeClr val="tx1"/>
                </a:solidFill>
                <a:effectLst/>
                <a:latin typeface="+mn-lt"/>
                <a:ea typeface="+mn-ea"/>
                <a:cs typeface="+mn-cs"/>
              </a:rPr>
              <a:t>, the name of your cat, the name of a city where you lived for a long time, a number – which signifies the number of years that you have lived in China, a celebrity you admire, your </a:t>
            </a:r>
            <a:r>
              <a:rPr lang="en-US" sz="1200" i="1" kern="1200" dirty="0" err="1">
                <a:solidFill>
                  <a:schemeClr val="tx1"/>
                </a:solidFill>
                <a:effectLst/>
                <a:latin typeface="+mn-lt"/>
                <a:ea typeface="+mn-ea"/>
                <a:cs typeface="+mn-cs"/>
              </a:rPr>
              <a:t>favourite</a:t>
            </a:r>
            <a:r>
              <a:rPr lang="en-US" sz="1200" i="1" kern="1200" dirty="0">
                <a:solidFill>
                  <a:schemeClr val="tx1"/>
                </a:solidFill>
                <a:effectLst/>
                <a:latin typeface="+mn-lt"/>
                <a:ea typeface="+mn-ea"/>
                <a:cs typeface="+mn-cs"/>
              </a:rPr>
              <a:t> film, </a:t>
            </a:r>
            <a:r>
              <a:rPr lang="en-US" sz="1200" i="1" kern="1200" dirty="0" err="1">
                <a:solidFill>
                  <a:schemeClr val="tx1"/>
                </a:solidFill>
                <a:effectLst/>
                <a:latin typeface="+mn-lt"/>
                <a:ea typeface="+mn-ea"/>
                <a:cs typeface="+mn-cs"/>
              </a:rPr>
              <a:t>favourite</a:t>
            </a:r>
            <a:r>
              <a:rPr lang="en-US" sz="1200" i="1" kern="1200" dirty="0">
                <a:solidFill>
                  <a:schemeClr val="tx1"/>
                </a:solidFill>
                <a:effectLst/>
                <a:latin typeface="+mn-lt"/>
                <a:ea typeface="+mn-ea"/>
                <a:cs typeface="+mn-cs"/>
              </a:rPr>
              <a:t> actor and so on.</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Among others, I often write following things randomly in the circle. “Limerick, French, Romanian, Bath, 2+1, “ So, some of it is easy to guess, others are hard. </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Students look at the information in the circle, and in pairs, they guess in what way this information is part of the teacher’s world.</a:t>
            </a:r>
          </a:p>
          <a:p>
            <a:pPr lvl="0"/>
            <a:r>
              <a:rPr lang="en-US" sz="1200" i="1" kern="1200" dirty="0">
                <a:solidFill>
                  <a:schemeClr val="tx1"/>
                </a:solidFill>
                <a:effectLst/>
                <a:latin typeface="+mn-lt"/>
                <a:ea typeface="+mn-ea"/>
                <a:cs typeface="+mn-cs"/>
              </a:rPr>
              <a:t>So, for example, students might guess that French and Romanian are languages that the teacher speaks.</a:t>
            </a:r>
            <a:r>
              <a:rPr lang="en-US" sz="1200" i="1" kern="1200" baseline="0" dirty="0">
                <a:solidFill>
                  <a:schemeClr val="tx1"/>
                </a:solidFill>
                <a:effectLst/>
                <a:latin typeface="+mn-lt"/>
                <a:ea typeface="+mn-ea"/>
                <a:cs typeface="+mn-cs"/>
              </a:rPr>
              <a:t> Bath – they might know that it is a city in the UK, and perhaps guess that either the teacher is from there, or lived there. SS can guess, and then ask questions to find out. In this way, they get to know the teacher better. </a:t>
            </a:r>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As a whole class, one by one go through the items in the circle, and check the students’ guesses. If they don’t know how</a:t>
            </a:r>
            <a:r>
              <a:rPr lang="en-US" sz="1200" kern="1200" baseline="0" dirty="0">
                <a:solidFill>
                  <a:schemeClr val="tx1"/>
                </a:solidFill>
                <a:effectLst/>
                <a:latin typeface="+mn-lt"/>
                <a:ea typeface="+mn-ea"/>
                <a:cs typeface="+mn-cs"/>
              </a:rPr>
              <a:t> some of the information is connected, the teacher can give them clues. </a:t>
            </a:r>
          </a:p>
          <a:p>
            <a:pPr lvl="0"/>
            <a:r>
              <a:rPr lang="en-US" sz="1200" i="1" kern="1200" baseline="0" dirty="0">
                <a:solidFill>
                  <a:schemeClr val="tx1"/>
                </a:solidFill>
                <a:effectLst/>
                <a:latin typeface="+mn-lt"/>
                <a:ea typeface="+mn-ea"/>
                <a:cs typeface="+mn-cs"/>
              </a:rPr>
              <a:t>For example, they would find it difficult to know what is meant by ‘2+1’ in the circle, so I might say ‘it is something about my family’. Then they will either guess that I have a wife and child, or perhaps 2 brothers and one sister. </a:t>
            </a:r>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Then, in pairs, students can do the same – they draw a circle, representing ‘their world’, and put in information about themselves. Their partner then guesses how the information is linked to the student in the same</a:t>
            </a:r>
            <a:r>
              <a:rPr lang="en-US" sz="1200" kern="1200" baseline="0" dirty="0">
                <a:solidFill>
                  <a:schemeClr val="tx1"/>
                </a:solidFill>
                <a:effectLst/>
                <a:latin typeface="+mn-lt"/>
                <a:ea typeface="+mn-ea"/>
                <a:cs typeface="+mn-cs"/>
              </a:rPr>
              <a:t> way as was done above. </a:t>
            </a:r>
            <a:r>
              <a:rPr lang="en-US" sz="1200" kern="1200" dirty="0">
                <a:solidFill>
                  <a:schemeClr val="tx1"/>
                </a:solidFill>
                <a:effectLst/>
                <a:latin typeface="+mn-lt"/>
                <a:ea typeface="+mn-ea"/>
                <a:cs typeface="+mn-cs"/>
              </a:rPr>
              <a:t> </a:t>
            </a: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there is time, ask the students to tell the rest of the class the most interesting thing that they found out about their partner.</a:t>
            </a:r>
          </a:p>
          <a:p>
            <a:endParaRPr lang="en-US" dirty="0"/>
          </a:p>
        </p:txBody>
      </p:sp>
      <p:sp>
        <p:nvSpPr>
          <p:cNvPr id="4" name="Header Placeholder 3"/>
          <p:cNvSpPr>
            <a:spLocks noGrp="1"/>
          </p:cNvSpPr>
          <p:nvPr>
            <p:ph type="hdr" sz="quarter" idx="10"/>
          </p:nvPr>
        </p:nvSpPr>
        <p:spPr/>
        <p:txBody>
          <a:bodyPr/>
          <a:lstStyle/>
          <a:p>
            <a:pPr>
              <a:defRPr/>
            </a:pPr>
            <a:endParaRPr lang="en-GB"/>
          </a:p>
        </p:txBody>
      </p:sp>
      <p:sp>
        <p:nvSpPr>
          <p:cNvPr id="5" name="Footer Placeholder 4"/>
          <p:cNvSpPr>
            <a:spLocks noGrp="1"/>
          </p:cNvSpPr>
          <p:nvPr>
            <p:ph type="ftr" sz="quarter" idx="11"/>
          </p:nvPr>
        </p:nvSpPr>
        <p:spPr/>
        <p:txBody>
          <a:bodyPr/>
          <a:lstStyle/>
          <a:p>
            <a:pPr>
              <a:defRPr/>
            </a:pPr>
            <a:endParaRPr lang="en-GB"/>
          </a:p>
        </p:txBody>
      </p:sp>
    </p:spTree>
    <p:extLst>
      <p:ext uri="{BB962C8B-B14F-4D97-AF65-F5344CB8AC3E}">
        <p14:creationId xmlns:p14="http://schemas.microsoft.com/office/powerpoint/2010/main" val="1778111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Students can share with the rest of the class what they found</a:t>
            </a:r>
            <a:r>
              <a:rPr lang="en-GB" baseline="0" dirty="0"/>
              <a:t> out about their partners.</a:t>
            </a:r>
          </a:p>
          <a:p>
            <a:endParaRPr lang="en-US" dirty="0"/>
          </a:p>
        </p:txBody>
      </p:sp>
      <p:sp>
        <p:nvSpPr>
          <p:cNvPr id="4" name="Header Placeholder 3"/>
          <p:cNvSpPr>
            <a:spLocks noGrp="1"/>
          </p:cNvSpPr>
          <p:nvPr>
            <p:ph type="hdr" sz="quarter" idx="10"/>
          </p:nvPr>
        </p:nvSpPr>
        <p:spPr/>
        <p:txBody>
          <a:bodyPr/>
          <a:lstStyle/>
          <a:p>
            <a:pPr>
              <a:defRPr/>
            </a:pPr>
            <a:endParaRPr lang="en-GB"/>
          </a:p>
        </p:txBody>
      </p:sp>
      <p:sp>
        <p:nvSpPr>
          <p:cNvPr id="5" name="Footer Placeholder 4"/>
          <p:cNvSpPr>
            <a:spLocks noGrp="1"/>
          </p:cNvSpPr>
          <p:nvPr>
            <p:ph type="ftr" sz="quarter" idx="11"/>
          </p:nvPr>
        </p:nvSpPr>
        <p:spPr/>
        <p:txBody>
          <a:bodyPr/>
          <a:lstStyle/>
          <a:p>
            <a:pPr>
              <a:defRPr/>
            </a:pPr>
            <a:endParaRPr lang="en-GB"/>
          </a:p>
        </p:txBody>
      </p:sp>
    </p:spTree>
    <p:extLst>
      <p:ext uri="{BB962C8B-B14F-4D97-AF65-F5344CB8AC3E}">
        <p14:creationId xmlns:p14="http://schemas.microsoft.com/office/powerpoint/2010/main" val="4146360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GB"/>
          </a:p>
        </p:txBody>
      </p:sp>
      <p:sp>
        <p:nvSpPr>
          <p:cNvPr id="5" name="Footer Placeholder 4"/>
          <p:cNvSpPr>
            <a:spLocks noGrp="1"/>
          </p:cNvSpPr>
          <p:nvPr>
            <p:ph type="ftr" sz="quarter" idx="11"/>
          </p:nvPr>
        </p:nvSpPr>
        <p:spPr/>
        <p:txBody>
          <a:bodyPr/>
          <a:lstStyle/>
          <a:p>
            <a:pPr>
              <a:defRPr/>
            </a:pPr>
            <a:endParaRPr lang="en-GB"/>
          </a:p>
        </p:txBody>
      </p:sp>
    </p:spTree>
    <p:extLst>
      <p:ext uri="{BB962C8B-B14F-4D97-AF65-F5344CB8AC3E}">
        <p14:creationId xmlns:p14="http://schemas.microsoft.com/office/powerpoint/2010/main" val="2514780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20/09/2024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59098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20/09/2024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723543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20/09/2024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9717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20/09/2024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846354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20/09/2024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8120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AF30FD-2433-4B0F-A51E-44510448479C}" type="datetimeFigureOut">
              <a:rPr lang="en-GB" smtClean="0">
                <a:solidFill>
                  <a:prstClr val="black">
                    <a:tint val="75000"/>
                  </a:prstClr>
                </a:solidFill>
              </a:rPr>
              <a:pPr/>
              <a:t>20/09/2024</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34512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AF30FD-2433-4B0F-A51E-44510448479C}" type="datetimeFigureOut">
              <a:rPr lang="en-GB" smtClean="0">
                <a:solidFill>
                  <a:prstClr val="black">
                    <a:tint val="75000"/>
                  </a:prstClr>
                </a:solidFill>
              </a:rPr>
              <a:pPr/>
              <a:t>20/09/2024</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39380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9/20/2024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1672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AF30FD-2433-4B0F-A51E-44510448479C}" type="datetimeFigureOut">
              <a:rPr lang="en-GB" smtClean="0">
                <a:solidFill>
                  <a:prstClr val="black">
                    <a:tint val="75000"/>
                  </a:prstClr>
                </a:solidFill>
              </a:rPr>
              <a:pPr/>
              <a:t>20/09/2024</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5638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0AF30FD-2433-4B0F-A51E-44510448479C}" type="datetimeFigureOut">
              <a:rPr lang="en-GB" smtClean="0">
                <a:solidFill>
                  <a:prstClr val="black">
                    <a:tint val="75000"/>
                  </a:prstClr>
                </a:solidFill>
              </a:rPr>
              <a:pPr/>
              <a:t>20/09/2024</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01087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0AF30FD-2433-4B0F-A51E-44510448479C}" type="datetimeFigureOut">
              <a:rPr lang="en-GB" smtClean="0">
                <a:solidFill>
                  <a:prstClr val="black">
                    <a:tint val="75000"/>
                  </a:prstClr>
                </a:solidFill>
              </a:rPr>
              <a:pPr/>
              <a:t>20/09/2024</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98155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5FB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AF30FD-2433-4B0F-A51E-44510448479C}" type="datetimeFigureOut">
              <a:rPr lang="en-GB" smtClean="0">
                <a:solidFill>
                  <a:prstClr val="black">
                    <a:tint val="75000"/>
                  </a:prstClr>
                </a:solidFill>
              </a:rPr>
              <a:pPr/>
              <a:t>20/09/2024</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85839991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3376"/>
            <a:ext cx="6298242" cy="6854624"/>
          </a:xfrm>
          <a:prstGeom prst="rect">
            <a:avLst/>
          </a:prstGeom>
        </p:spPr>
      </p:pic>
      <p:pic>
        <p:nvPicPr>
          <p:cNvPr id="9221"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8" name="Rectangle 7"/>
          <p:cNvSpPr/>
          <p:nvPr/>
        </p:nvSpPr>
        <p:spPr>
          <a:xfrm>
            <a:off x="7032104" y="1556793"/>
            <a:ext cx="4464496" cy="4714624"/>
          </a:xfrm>
          <a:prstGeom prst="rect">
            <a:avLst/>
          </a:prstGeom>
        </p:spPr>
        <p:txBody>
          <a:bodyPr wrap="square">
            <a:spAutoFit/>
          </a:bodyPr>
          <a:lstStyle/>
          <a:p>
            <a:pPr algn="ctr">
              <a:lnSpc>
                <a:spcPct val="119000"/>
              </a:lnSpc>
              <a:spcAft>
                <a:spcPts val="600"/>
              </a:spcAft>
            </a:pPr>
            <a:r>
              <a:rPr lang="en-US" sz="3600" b="1" kern="1400" dirty="0">
                <a:solidFill>
                  <a:srgbClr val="002060"/>
                </a:solidFill>
                <a:latin typeface="Verdana" panose="020B0604030504040204" pitchFamily="34" charset="0"/>
              </a:rPr>
              <a:t>Oral Communication Skills A </a:t>
            </a:r>
          </a:p>
          <a:p>
            <a:pPr algn="ctr">
              <a:lnSpc>
                <a:spcPct val="119000"/>
              </a:lnSpc>
              <a:spcAft>
                <a:spcPts val="600"/>
              </a:spcAft>
            </a:pPr>
            <a:r>
              <a:rPr lang="en-US" sz="2400" b="1" kern="1400" dirty="0">
                <a:solidFill>
                  <a:srgbClr val="1B2A6B"/>
                </a:solidFill>
                <a:latin typeface="Verdana" panose="020B0604030504040204" pitchFamily="34" charset="0"/>
              </a:rPr>
              <a:t>(CELEN069)</a:t>
            </a:r>
            <a:endParaRPr lang="en-US" sz="3600" b="1" kern="1400" dirty="0">
              <a:solidFill>
                <a:srgbClr val="1B2A6B"/>
              </a:solidFill>
              <a:latin typeface="Verdana" panose="020B0604030504040204" pitchFamily="34" charset="0"/>
            </a:endParaRPr>
          </a:p>
          <a:p>
            <a:pPr algn="ctr">
              <a:lnSpc>
                <a:spcPct val="119000"/>
              </a:lnSpc>
            </a:pPr>
            <a:endParaRPr lang="en-US" sz="2800" b="1" kern="1400" dirty="0">
              <a:solidFill>
                <a:srgbClr val="1B2A6B"/>
              </a:solidFill>
              <a:latin typeface="Verdana" panose="020B0604030504040204" pitchFamily="34" charset="0"/>
            </a:endParaRPr>
          </a:p>
          <a:p>
            <a:pPr algn="ctr">
              <a:lnSpc>
                <a:spcPct val="119000"/>
              </a:lnSpc>
            </a:pPr>
            <a:endParaRPr lang="en-US" sz="2800" b="1" kern="1400" dirty="0">
              <a:solidFill>
                <a:srgbClr val="1B2A6B"/>
              </a:solidFill>
              <a:latin typeface="Verdana" panose="020B0604030504040204" pitchFamily="34" charset="0"/>
            </a:endParaRPr>
          </a:p>
          <a:p>
            <a:pPr algn="ctr">
              <a:lnSpc>
                <a:spcPct val="119000"/>
              </a:lnSpc>
            </a:pPr>
            <a:r>
              <a:rPr lang="en-US" sz="2800" b="1" kern="1400" dirty="0">
                <a:latin typeface="Verdana" panose="020B0604030504040204" pitchFamily="34" charset="0"/>
              </a:rPr>
              <a:t>Lesson 1.1</a:t>
            </a:r>
            <a:endParaRPr lang="en-US" sz="2800" kern="1400" dirty="0">
              <a:latin typeface="Verdana" panose="020B0604030504040204" pitchFamily="34" charset="0"/>
            </a:endParaRPr>
          </a:p>
          <a:p>
            <a:pPr>
              <a:lnSpc>
                <a:spcPct val="119000"/>
              </a:lnSpc>
              <a:spcAft>
                <a:spcPts val="600"/>
              </a:spcAft>
            </a:pPr>
            <a:r>
              <a:rPr lang="en-US" sz="2800" kern="1400" dirty="0">
                <a:solidFill>
                  <a:srgbClr val="000000"/>
                </a:solidFill>
                <a:latin typeface="Verdana" panose="020B0604030504040204" pitchFamily="34" charset="0"/>
              </a:rPr>
              <a:t> </a:t>
            </a:r>
          </a:p>
        </p:txBody>
      </p:sp>
    </p:spTree>
    <p:extLst>
      <p:ext uri="{BB962C8B-B14F-4D97-AF65-F5344CB8AC3E}">
        <p14:creationId xmlns:p14="http://schemas.microsoft.com/office/powerpoint/2010/main" val="3591253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567614" y="279800"/>
            <a:ext cx="7956374" cy="556731"/>
            <a:chOff x="103092947" y="106166693"/>
            <a:chExt cx="6633626" cy="556411"/>
          </a:xfrm>
        </p:grpSpPr>
        <p:sp>
          <p:nvSpPr>
            <p:cNvPr id="7" name="Text Box 3"/>
            <p:cNvSpPr txBox="1">
              <a:spLocks noChangeArrowheads="1"/>
            </p:cNvSpPr>
            <p:nvPr/>
          </p:nvSpPr>
          <p:spPr bwMode="auto">
            <a:xfrm>
              <a:off x="103121214" y="106166693"/>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Overview: </a:t>
              </a:r>
              <a:r>
                <a:rPr lang="en-GB" altLang="en-US" sz="2400" dirty="0">
                  <a:solidFill>
                    <a:srgbClr val="000000"/>
                  </a:solidFill>
                  <a:latin typeface="Verdana" panose="020B0604030504040204" pitchFamily="34" charset="0"/>
                </a:rPr>
                <a:t>Course aims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9" name="Table 8">
            <a:extLst>
              <a:ext uri="{FF2B5EF4-FFF2-40B4-BE49-F238E27FC236}">
                <a16:creationId xmlns:a16="http://schemas.microsoft.com/office/drawing/2014/main" id="{02D8D549-25D8-4566-9395-3A6720F34F16}"/>
              </a:ext>
            </a:extLst>
          </p:cNvPr>
          <p:cNvGraphicFramePr>
            <a:graphicFrameLocks noGrp="1"/>
          </p:cNvGraphicFramePr>
          <p:nvPr>
            <p:extLst>
              <p:ext uri="{D42A27DB-BD31-4B8C-83A1-F6EECF244321}">
                <p14:modId xmlns:p14="http://schemas.microsoft.com/office/powerpoint/2010/main" val="2162072751"/>
              </p:ext>
            </p:extLst>
          </p:nvPr>
        </p:nvGraphicFramePr>
        <p:xfrm>
          <a:off x="299355" y="999965"/>
          <a:ext cx="11593290" cy="5765800"/>
        </p:xfrm>
        <a:graphic>
          <a:graphicData uri="http://schemas.openxmlformats.org/drawingml/2006/table">
            <a:tbl>
              <a:tblPr firstRow="1" bandRow="1">
                <a:tableStyleId>{2D5ABB26-0587-4C30-8999-92F81FD0307C}</a:tableStyleId>
              </a:tblPr>
              <a:tblGrid>
                <a:gridCol w="3864430">
                  <a:extLst>
                    <a:ext uri="{9D8B030D-6E8A-4147-A177-3AD203B41FA5}">
                      <a16:colId xmlns:a16="http://schemas.microsoft.com/office/drawing/2014/main" val="1205980950"/>
                    </a:ext>
                  </a:extLst>
                </a:gridCol>
                <a:gridCol w="4596511">
                  <a:extLst>
                    <a:ext uri="{9D8B030D-6E8A-4147-A177-3AD203B41FA5}">
                      <a16:colId xmlns:a16="http://schemas.microsoft.com/office/drawing/2014/main" val="4083356450"/>
                    </a:ext>
                  </a:extLst>
                </a:gridCol>
                <a:gridCol w="3132349">
                  <a:extLst>
                    <a:ext uri="{9D8B030D-6E8A-4147-A177-3AD203B41FA5}">
                      <a16:colId xmlns:a16="http://schemas.microsoft.com/office/drawing/2014/main" val="64182992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solidFill>
                          <a:effectLst/>
                        </a:rPr>
                        <a:t>1. General educational</a:t>
                      </a:r>
                      <a:endParaRPr lang="en-US" sz="1800" b="1" kern="1200" dirty="0">
                        <a:solidFill>
                          <a:schemeClr val="bg1"/>
                        </a:solidFill>
                        <a:effectLst/>
                        <a:latin typeface="+mn-lt"/>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20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solidFill>
                          <a:effectLst/>
                        </a:rPr>
                        <a:t>2. Seminar skills</a:t>
                      </a:r>
                      <a:endParaRPr lang="en-US" sz="1800" b="1" kern="1200" dirty="0">
                        <a:solidFill>
                          <a:schemeClr val="bg1"/>
                        </a:solidFill>
                        <a:effectLst/>
                        <a:latin typeface="+mn-lt"/>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20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solidFill>
                          <a:effectLst/>
                        </a:rPr>
                        <a:t>3. Lecture skills</a:t>
                      </a:r>
                      <a:endParaRPr lang="en-US" sz="1800" b="1" kern="1200" dirty="0">
                        <a:solidFill>
                          <a:schemeClr val="bg1"/>
                        </a:solidFill>
                        <a:effectLst/>
                        <a:latin typeface="+mn-lt"/>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428588359"/>
                  </a:ext>
                </a:extLst>
              </a:tr>
              <a:tr h="370840">
                <a:tc>
                  <a:txBody>
                    <a:bodyPr/>
                    <a:lstStyle/>
                    <a:p>
                      <a:r>
                        <a:rPr lang="en-US" sz="1400" i="1" kern="1200" dirty="0">
                          <a:effectLst/>
                        </a:rPr>
                        <a:t>To create/ develop/ enhance:</a:t>
                      </a:r>
                    </a:p>
                    <a:p>
                      <a:pPr marL="0" lvl="0" indent="0">
                        <a:spcBef>
                          <a:spcPts val="600"/>
                        </a:spcBef>
                        <a:buFont typeface="Arial" panose="020B0604020202020204" pitchFamily="34" charset="0"/>
                        <a:buNone/>
                      </a:pPr>
                      <a:r>
                        <a:rPr lang="en-US" sz="1600" kern="1200" dirty="0">
                          <a:effectLst/>
                        </a:rPr>
                        <a:t>1.1. confidence in oral communication skills through opportunity to practice in a supportive and engaging environment. </a:t>
                      </a:r>
                    </a:p>
                    <a:p>
                      <a:pPr marL="0" lvl="0" indent="0">
                        <a:spcBef>
                          <a:spcPts val="600"/>
                        </a:spcBef>
                        <a:buFont typeface="Arial" panose="020B0604020202020204" pitchFamily="34" charset="0"/>
                        <a:buNone/>
                      </a:pPr>
                      <a:r>
                        <a:rPr lang="en-US" sz="1600" kern="1200" dirty="0">
                          <a:effectLst/>
                        </a:rPr>
                        <a:t>1.2. an understanding of the role of the student and teacher in a communicative language classroom and classroom norms that allow for other aims and objectives to be achieved. </a:t>
                      </a:r>
                    </a:p>
                    <a:p>
                      <a:pPr marL="0" lvl="0" indent="0">
                        <a:spcBef>
                          <a:spcPts val="600"/>
                        </a:spcBef>
                        <a:buFont typeface="Arial" panose="020B0604020202020204" pitchFamily="34" charset="0"/>
                        <a:buNone/>
                      </a:pPr>
                      <a:r>
                        <a:rPr lang="en-US" sz="1600" kern="1200" dirty="0">
                          <a:effectLst/>
                        </a:rPr>
                        <a:t>1.3. learner autonomy for general study, and specifically the development of speaking and listening. </a:t>
                      </a:r>
                    </a:p>
                    <a:p>
                      <a:pPr marL="0" lvl="0" indent="0">
                        <a:spcBef>
                          <a:spcPts val="600"/>
                        </a:spcBef>
                        <a:buFont typeface="Arial" panose="020B0604020202020204" pitchFamily="34" charset="0"/>
                        <a:buNone/>
                      </a:pPr>
                      <a:r>
                        <a:rPr lang="en-US" sz="1600" kern="1200" dirty="0">
                          <a:effectLst/>
                        </a:rPr>
                        <a:t>1.4. an awareness of issues related to Equity, Diversity, Inclusion and Sustainability (EDI&amp;S). </a:t>
                      </a:r>
                    </a:p>
                    <a:p>
                      <a:pPr marL="0" lvl="0" indent="0">
                        <a:spcBef>
                          <a:spcPts val="600"/>
                        </a:spcBef>
                        <a:buFont typeface="Arial" panose="020B0604020202020204" pitchFamily="34" charset="0"/>
                        <a:buNone/>
                      </a:pPr>
                      <a:r>
                        <a:rPr lang="en-US" sz="1600" kern="1200" dirty="0">
                          <a:effectLst/>
                        </a:rPr>
                        <a:t>1.5. demonstrate critical thinking. </a:t>
                      </a:r>
                    </a:p>
                    <a:p>
                      <a:pPr marL="0" lvl="0" indent="0">
                        <a:spcBef>
                          <a:spcPts val="600"/>
                        </a:spcBef>
                        <a:buFont typeface="Arial" panose="020B0604020202020204" pitchFamily="34" charset="0"/>
                        <a:buNone/>
                      </a:pPr>
                      <a:r>
                        <a:rPr lang="en-US" sz="1600" kern="1200" dirty="0">
                          <a:effectLst/>
                        </a:rPr>
                        <a:t>1.6. work independently as well as collaboratively (understand the value of group tasks). </a:t>
                      </a:r>
                    </a:p>
                    <a:p>
                      <a:endParaRPr lang="en-US" sz="16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400" i="1" kern="1200" dirty="0">
                          <a:effectLst/>
                        </a:rPr>
                        <a:t>To create/ develop/ enhance:</a:t>
                      </a:r>
                    </a:p>
                    <a:p>
                      <a:pPr marL="0" lvl="0" indent="0">
                        <a:spcBef>
                          <a:spcPts val="600"/>
                        </a:spcBef>
                        <a:buFont typeface="Arial" panose="020B0604020202020204" pitchFamily="34" charset="0"/>
                        <a:buNone/>
                      </a:pPr>
                      <a:r>
                        <a:rPr lang="en-US" sz="1600" kern="1200" dirty="0">
                          <a:effectLst/>
                        </a:rPr>
                        <a:t>2.1. the ability to understand, respond to and develop the ideas of other speakers. </a:t>
                      </a:r>
                    </a:p>
                    <a:p>
                      <a:pPr marL="0" lvl="0" indent="0">
                        <a:spcBef>
                          <a:spcPts val="600"/>
                        </a:spcBef>
                        <a:buFont typeface="Arial" panose="020B0604020202020204" pitchFamily="34" charset="0"/>
                        <a:buNone/>
                      </a:pPr>
                      <a:r>
                        <a:rPr lang="en-US" sz="1600" kern="1200" dirty="0">
                          <a:effectLst/>
                        </a:rPr>
                        <a:t>2.2. language and skills for orally giving opinions and ideas, and supporting them with explanations, evidence and examples. </a:t>
                      </a:r>
                    </a:p>
                    <a:p>
                      <a:pPr marL="0" lvl="0" indent="0">
                        <a:spcBef>
                          <a:spcPts val="600"/>
                        </a:spcBef>
                        <a:buFont typeface="Arial" panose="020B0604020202020204" pitchFamily="34" charset="0"/>
                        <a:buNone/>
                      </a:pPr>
                      <a:r>
                        <a:rPr lang="en-US" sz="1600" kern="1200" dirty="0">
                          <a:effectLst/>
                        </a:rPr>
                        <a:t>2.3. pronunciation for greater clarity and incorporation of key spoken features such as intonation and stress. </a:t>
                      </a:r>
                    </a:p>
                    <a:p>
                      <a:pPr marL="0" lvl="0" indent="0">
                        <a:spcBef>
                          <a:spcPts val="600"/>
                        </a:spcBef>
                        <a:buFont typeface="Arial" panose="020B0604020202020204" pitchFamily="34" charset="0"/>
                        <a:buNone/>
                      </a:pPr>
                      <a:r>
                        <a:rPr lang="en-US" sz="1600" kern="1200" dirty="0">
                          <a:effectLst/>
                        </a:rPr>
                        <a:t>2.4. appropriate turn-taking and collaborative language and behavior within an academic discussion. </a:t>
                      </a:r>
                    </a:p>
                    <a:p>
                      <a:pPr marL="0" lvl="0" indent="0">
                        <a:spcBef>
                          <a:spcPts val="600"/>
                        </a:spcBef>
                        <a:buFont typeface="Arial" panose="020B0604020202020204" pitchFamily="34" charset="0"/>
                        <a:buNone/>
                      </a:pPr>
                      <a:r>
                        <a:rPr lang="en-US" sz="1600" kern="1200" dirty="0">
                          <a:effectLst/>
                        </a:rPr>
                        <a:t>2.5. ability to understand and fulfil the requirements and stages of an academic collaborative task. </a:t>
                      </a:r>
                    </a:p>
                    <a:p>
                      <a:pPr marL="0" lvl="0" indent="0">
                        <a:spcBef>
                          <a:spcPts val="600"/>
                        </a:spcBef>
                        <a:buFont typeface="Arial" panose="020B0604020202020204" pitchFamily="34" charset="0"/>
                        <a:buNone/>
                      </a:pPr>
                      <a:r>
                        <a:rPr lang="en-US" sz="1600" kern="1200" dirty="0">
                          <a:effectLst/>
                        </a:rPr>
                        <a:t>2.6. ability to engage fully in discussion rather than providing artificial contribution. </a:t>
                      </a:r>
                    </a:p>
                    <a:p>
                      <a:pPr marL="0" lvl="0" indent="0">
                        <a:spcBef>
                          <a:spcPts val="600"/>
                        </a:spcBef>
                        <a:buFont typeface="Arial" panose="020B0604020202020204" pitchFamily="34" charset="0"/>
                        <a:buNone/>
                      </a:pPr>
                      <a:r>
                        <a:rPr lang="en-US" sz="1600" kern="1200" dirty="0">
                          <a:effectLst/>
                        </a:rPr>
                        <a:t>2.7. the ability to critically engage in academic topics presented through external academic channels (lectures, written sources etc.). </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400" i="1" kern="1200" dirty="0">
                          <a:effectLst/>
                        </a:rPr>
                        <a:t>To create/ develop/ enhance:</a:t>
                      </a:r>
                    </a:p>
                    <a:p>
                      <a:pPr marL="0" lvl="0" indent="0">
                        <a:spcBef>
                          <a:spcPts val="600"/>
                        </a:spcBef>
                        <a:buFont typeface="Arial" panose="020B0604020202020204" pitchFamily="34" charset="0"/>
                        <a:buNone/>
                      </a:pPr>
                      <a:r>
                        <a:rPr lang="en-US" sz="1600" kern="1200" dirty="0">
                          <a:effectLst/>
                        </a:rPr>
                        <a:t>3.1. understanding of the structure and organization of ideas in a lecture. </a:t>
                      </a:r>
                    </a:p>
                    <a:p>
                      <a:pPr marL="0" lvl="0" indent="0">
                        <a:spcBef>
                          <a:spcPts val="600"/>
                        </a:spcBef>
                        <a:buFont typeface="Arial" panose="020B0604020202020204" pitchFamily="34" charset="0"/>
                        <a:buNone/>
                      </a:pPr>
                      <a:r>
                        <a:rPr lang="en-US" sz="1600" kern="1200" dirty="0">
                          <a:effectLst/>
                        </a:rPr>
                        <a:t>3.2. the ability to identify and differentiate between main and supporting points. </a:t>
                      </a:r>
                    </a:p>
                    <a:p>
                      <a:pPr marL="0" lvl="0" indent="0">
                        <a:spcBef>
                          <a:spcPts val="600"/>
                        </a:spcBef>
                        <a:buFont typeface="Arial" panose="020B0604020202020204" pitchFamily="34" charset="0"/>
                        <a:buNone/>
                      </a:pPr>
                      <a:r>
                        <a:rPr lang="en-US" sz="1600" kern="1200" dirty="0">
                          <a:effectLst/>
                        </a:rPr>
                        <a:t>3.3. the ability to listen for overall meaning and specific information. </a:t>
                      </a:r>
                    </a:p>
                    <a:p>
                      <a:pPr marL="0" lvl="0" indent="0">
                        <a:spcBef>
                          <a:spcPts val="600"/>
                        </a:spcBef>
                        <a:buFont typeface="Arial" panose="020B0604020202020204" pitchFamily="34" charset="0"/>
                        <a:buNone/>
                      </a:pPr>
                      <a:r>
                        <a:rPr lang="en-US" sz="1600" kern="1200" dirty="0">
                          <a:effectLst/>
                        </a:rPr>
                        <a:t>3.4. the ability to discriminate between relevant and irrelevant information. </a:t>
                      </a:r>
                    </a:p>
                    <a:p>
                      <a:pPr marL="0" lvl="0" indent="0">
                        <a:spcBef>
                          <a:spcPts val="600"/>
                        </a:spcBef>
                        <a:buFont typeface="Arial" panose="020B0604020202020204" pitchFamily="34" charset="0"/>
                        <a:buNone/>
                      </a:pPr>
                      <a:r>
                        <a:rPr lang="en-US" sz="1600" kern="1200" dirty="0">
                          <a:effectLst/>
                        </a:rPr>
                        <a:t>3.5. the ability to take and further develop effective notes. </a:t>
                      </a:r>
                    </a:p>
                    <a:p>
                      <a:pPr marL="0" lvl="0" indent="0">
                        <a:spcBef>
                          <a:spcPts val="600"/>
                        </a:spcBef>
                        <a:buFont typeface="Arial" panose="020B0604020202020204" pitchFamily="34" charset="0"/>
                        <a:buNone/>
                      </a:pPr>
                      <a:r>
                        <a:rPr lang="en-US" sz="1600" kern="1200" dirty="0">
                          <a:effectLst/>
                        </a:rPr>
                        <a:t>3.6. an awareness of meta-listening strategies for before, during and after a lecture. </a:t>
                      </a:r>
                    </a:p>
                    <a:p>
                      <a:endParaRPr lang="en-US" sz="16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3166061"/>
                  </a:ext>
                </a:extLst>
              </a:tr>
            </a:tbl>
          </a:graphicData>
        </a:graphic>
      </p:graphicFrame>
      <p:sp>
        <p:nvSpPr>
          <p:cNvPr id="11" name="Rectangle 10">
            <a:extLst>
              <a:ext uri="{FF2B5EF4-FFF2-40B4-BE49-F238E27FC236}">
                <a16:creationId xmlns:a16="http://schemas.microsoft.com/office/drawing/2014/main" id="{06FC7075-7781-4DFE-A03C-5908D45599CF}"/>
              </a:ext>
            </a:extLst>
          </p:cNvPr>
          <p:cNvSpPr/>
          <p:nvPr/>
        </p:nvSpPr>
        <p:spPr>
          <a:xfrm>
            <a:off x="8724293" y="221045"/>
            <a:ext cx="3168352" cy="602402"/>
          </a:xfrm>
          <a:prstGeom prst="rect">
            <a:avLst/>
          </a:prstGeom>
          <a:solidFill>
            <a:srgbClr val="FFFFD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This information is available in the </a:t>
            </a:r>
            <a:r>
              <a:rPr lang="en-US" sz="1600" i="1" dirty="0">
                <a:solidFill>
                  <a:schemeClr val="tx1"/>
                </a:solidFill>
              </a:rPr>
              <a:t>Module Handbook. </a:t>
            </a:r>
          </a:p>
        </p:txBody>
      </p:sp>
    </p:spTree>
    <p:extLst>
      <p:ext uri="{BB962C8B-B14F-4D97-AF65-F5344CB8AC3E}">
        <p14:creationId xmlns:p14="http://schemas.microsoft.com/office/powerpoint/2010/main" val="1910772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Overview: </a:t>
              </a:r>
              <a:r>
                <a:rPr lang="en-GB" altLang="en-US" sz="2400" dirty="0">
                  <a:solidFill>
                    <a:srgbClr val="000000"/>
                  </a:solidFill>
                  <a:latin typeface="Verdana" panose="020B0604030504040204" pitchFamily="34" charset="0"/>
                </a:rPr>
                <a:t>Tools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5" name="Picture 4">
            <a:extLst>
              <a:ext uri="{FF2B5EF4-FFF2-40B4-BE49-F238E27FC236}">
                <a16:creationId xmlns:a16="http://schemas.microsoft.com/office/drawing/2014/main" id="{A5E47548-DAD4-EED5-DBCD-284595821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264" y="2242877"/>
            <a:ext cx="1410808" cy="141080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304442F-1CA8-1100-6145-3F422C4CC74E}"/>
              </a:ext>
            </a:extLst>
          </p:cNvPr>
          <p:cNvSpPr/>
          <p:nvPr/>
        </p:nvSpPr>
        <p:spPr>
          <a:xfrm>
            <a:off x="8112226" y="4293130"/>
            <a:ext cx="3866921" cy="244823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Microsoft Teams/ email</a:t>
            </a:r>
          </a:p>
          <a:p>
            <a:pPr algn="ctr"/>
            <a:endParaRPr lang="en-US" sz="2000" b="1" dirty="0">
              <a:solidFill>
                <a:schemeClr val="tx1"/>
              </a:solidFill>
            </a:endParaRPr>
          </a:p>
          <a:p>
            <a:pPr algn="ctr"/>
            <a:r>
              <a:rPr lang="en-US" sz="2000" dirty="0">
                <a:solidFill>
                  <a:schemeClr val="tx1"/>
                </a:solidFill>
              </a:rPr>
              <a:t>Communication outside class </a:t>
            </a:r>
          </a:p>
          <a:p>
            <a:pPr algn="ctr"/>
            <a:r>
              <a:rPr lang="en-US" sz="2000" dirty="0">
                <a:solidFill>
                  <a:schemeClr val="tx1"/>
                </a:solidFill>
              </a:rPr>
              <a:t>(your tutor will tell you the best way to contact them)</a:t>
            </a:r>
          </a:p>
        </p:txBody>
      </p:sp>
      <p:sp>
        <p:nvSpPr>
          <p:cNvPr id="14" name="Rectangle 13">
            <a:extLst>
              <a:ext uri="{FF2B5EF4-FFF2-40B4-BE49-F238E27FC236}">
                <a16:creationId xmlns:a16="http://schemas.microsoft.com/office/drawing/2014/main" id="{F79FF259-23B2-9BDD-E0FE-C0FF8CEBD7C0}"/>
              </a:ext>
            </a:extLst>
          </p:cNvPr>
          <p:cNvSpPr/>
          <p:nvPr/>
        </p:nvSpPr>
        <p:spPr>
          <a:xfrm>
            <a:off x="551384" y="4293131"/>
            <a:ext cx="3528392" cy="244823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Module Handbook</a:t>
            </a:r>
          </a:p>
          <a:p>
            <a:pPr algn="ctr"/>
            <a:endParaRPr lang="en-US" sz="2000" b="1" dirty="0">
              <a:solidFill>
                <a:schemeClr val="tx1"/>
              </a:solidFill>
            </a:endParaRPr>
          </a:p>
          <a:p>
            <a:pPr marL="342900" indent="-342900">
              <a:buFont typeface="Arial" panose="020B0604020202020204" pitchFamily="34" charset="0"/>
              <a:buChar char="•"/>
            </a:pPr>
            <a:r>
              <a:rPr lang="en-US" sz="2000" dirty="0">
                <a:solidFill>
                  <a:schemeClr val="tx1"/>
                </a:solidFill>
              </a:rPr>
              <a:t>Module information</a:t>
            </a:r>
          </a:p>
          <a:p>
            <a:pPr marL="342900" indent="-342900">
              <a:buFont typeface="Arial" panose="020B0604020202020204" pitchFamily="34" charset="0"/>
              <a:buChar char="•"/>
            </a:pPr>
            <a:r>
              <a:rPr lang="en-US" sz="2000" dirty="0">
                <a:solidFill>
                  <a:schemeClr val="tx1"/>
                </a:solidFill>
              </a:rPr>
              <a:t>Assessment information</a:t>
            </a:r>
          </a:p>
          <a:p>
            <a:pPr marL="342900" indent="-342900">
              <a:buFont typeface="Arial" panose="020B0604020202020204" pitchFamily="34" charset="0"/>
              <a:buChar char="•"/>
            </a:pPr>
            <a:endParaRPr lang="en-US" sz="2000" dirty="0">
              <a:solidFill>
                <a:schemeClr val="tx1"/>
              </a:solidFill>
            </a:endParaRPr>
          </a:p>
          <a:p>
            <a:r>
              <a:rPr lang="en-US" i="1" dirty="0">
                <a:solidFill>
                  <a:schemeClr val="tx1"/>
                </a:solidFill>
              </a:rPr>
              <a:t>N.B. Downloadable from Moodle</a:t>
            </a:r>
          </a:p>
        </p:txBody>
      </p:sp>
      <p:pic>
        <p:nvPicPr>
          <p:cNvPr id="16394" name="Picture 10" descr="Outlook Logo PNG Vector (EPS) Free Download">
            <a:extLst>
              <a:ext uri="{FF2B5EF4-FFF2-40B4-BE49-F238E27FC236}">
                <a16:creationId xmlns:a16="http://schemas.microsoft.com/office/drawing/2014/main" id="{F815AE3D-B107-D24C-4687-742EA2E636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8303" y="2443440"/>
            <a:ext cx="1135456" cy="113545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E85F18FD-79F7-40A0-B948-A260BACC1CDC}"/>
              </a:ext>
            </a:extLst>
          </p:cNvPr>
          <p:cNvSpPr/>
          <p:nvPr/>
        </p:nvSpPr>
        <p:spPr>
          <a:xfrm>
            <a:off x="4353134" y="4293131"/>
            <a:ext cx="3528392" cy="244823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000" b="1" dirty="0">
                <a:solidFill>
                  <a:schemeClr val="tx1"/>
                </a:solidFill>
              </a:rPr>
              <a:t>Class Workbook</a:t>
            </a:r>
          </a:p>
          <a:p>
            <a:pPr algn="ctr"/>
            <a:endParaRPr lang="en-US" sz="2000" b="1" dirty="0">
              <a:solidFill>
                <a:schemeClr val="tx1"/>
              </a:solidFill>
            </a:endParaRPr>
          </a:p>
          <a:p>
            <a:pPr marL="342900" indent="-342900">
              <a:buFont typeface="Arial" panose="020B0604020202020204" pitchFamily="34" charset="0"/>
              <a:buChar char="•"/>
            </a:pPr>
            <a:r>
              <a:rPr lang="en-US" sz="2000" dirty="0">
                <a:solidFill>
                  <a:schemeClr val="tx1"/>
                </a:solidFill>
              </a:rPr>
              <a:t>In-class activities</a:t>
            </a:r>
          </a:p>
          <a:p>
            <a:pPr marL="342900" indent="-342900">
              <a:buFont typeface="Arial" panose="020B0604020202020204" pitchFamily="34" charset="0"/>
              <a:buChar char="•"/>
            </a:pPr>
            <a:r>
              <a:rPr lang="en-US" sz="2000" dirty="0">
                <a:solidFill>
                  <a:schemeClr val="tx1"/>
                </a:solidFill>
              </a:rPr>
              <a:t>Assessment related activities</a:t>
            </a:r>
          </a:p>
          <a:p>
            <a:pPr marL="342900" indent="-342900">
              <a:buFont typeface="Arial" panose="020B0604020202020204" pitchFamily="34" charset="0"/>
              <a:buChar char="•"/>
            </a:pPr>
            <a:endParaRPr lang="en-US" sz="2000" dirty="0">
              <a:solidFill>
                <a:schemeClr val="tx1"/>
              </a:solidFill>
            </a:endParaRPr>
          </a:p>
          <a:p>
            <a:r>
              <a:rPr lang="en-US" i="1" dirty="0">
                <a:solidFill>
                  <a:schemeClr val="tx1"/>
                </a:solidFill>
              </a:rPr>
              <a:t>N.B. Printed copy provided. Also, downloadable from Moodle</a:t>
            </a:r>
          </a:p>
        </p:txBody>
      </p:sp>
      <p:pic>
        <p:nvPicPr>
          <p:cNvPr id="9" name="Picture 8">
            <a:extLst>
              <a:ext uri="{FF2B5EF4-FFF2-40B4-BE49-F238E27FC236}">
                <a16:creationId xmlns:a16="http://schemas.microsoft.com/office/drawing/2014/main" id="{E26B5AC2-A562-A328-19F0-31A336D1B75E}"/>
              </a:ext>
            </a:extLst>
          </p:cNvPr>
          <p:cNvPicPr>
            <a:picLocks noChangeAspect="1"/>
          </p:cNvPicPr>
          <p:nvPr/>
        </p:nvPicPr>
        <p:blipFill>
          <a:blip r:embed="rId5"/>
          <a:stretch>
            <a:fillRect/>
          </a:stretch>
        </p:blipFill>
        <p:spPr>
          <a:xfrm>
            <a:off x="4976270" y="1165832"/>
            <a:ext cx="2239459" cy="3014905"/>
          </a:xfrm>
          <a:prstGeom prst="rect">
            <a:avLst/>
          </a:prstGeom>
          <a:ln>
            <a:solidFill>
              <a:schemeClr val="tx1"/>
            </a:solidFill>
          </a:ln>
        </p:spPr>
      </p:pic>
      <p:pic>
        <p:nvPicPr>
          <p:cNvPr id="18" name="Picture 6" descr="Book Generic Mixed icon">
            <a:extLst>
              <a:ext uri="{FF2B5EF4-FFF2-40B4-BE49-F238E27FC236}">
                <a16:creationId xmlns:a16="http://schemas.microsoft.com/office/drawing/2014/main" id="{8BA5CABF-F1DE-1D60-962A-FC4D0232FF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0605" y="3717769"/>
            <a:ext cx="792088" cy="7920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C32D468-C210-3E6D-5C62-8D98F625A3D2}"/>
              </a:ext>
            </a:extLst>
          </p:cNvPr>
          <p:cNvPicPr>
            <a:picLocks noChangeAspect="1"/>
          </p:cNvPicPr>
          <p:nvPr/>
        </p:nvPicPr>
        <p:blipFill>
          <a:blip r:embed="rId7"/>
          <a:stretch>
            <a:fillRect/>
          </a:stretch>
        </p:blipFill>
        <p:spPr>
          <a:xfrm>
            <a:off x="1199456" y="1165832"/>
            <a:ext cx="2166514" cy="3014905"/>
          </a:xfrm>
          <a:prstGeom prst="rect">
            <a:avLst/>
          </a:prstGeom>
          <a:ln>
            <a:solidFill>
              <a:schemeClr val="tx1"/>
            </a:solidFill>
          </a:ln>
        </p:spPr>
      </p:pic>
    </p:spTree>
    <p:extLst>
      <p:ext uri="{BB962C8B-B14F-4D97-AF65-F5344CB8AC3E}">
        <p14:creationId xmlns:p14="http://schemas.microsoft.com/office/powerpoint/2010/main" val="789708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400" y="1131094"/>
            <a:ext cx="11305256" cy="5250233"/>
          </a:xfrm>
          <a:noFill/>
        </p:spPr>
        <p:txBody>
          <a:bodyPr>
            <a:normAutofit/>
          </a:bodyPr>
          <a:lstStyle/>
          <a:p>
            <a:pPr marL="0" indent="0" algn="ctr">
              <a:buNone/>
            </a:pPr>
            <a:r>
              <a:rPr lang="en-US" sz="3200" b="1" dirty="0">
                <a:latin typeface="Calibri "/>
              </a:rPr>
              <a:t>OCSa Moodle Page</a:t>
            </a:r>
          </a:p>
          <a:p>
            <a:pPr marL="0" indent="0">
              <a:buNone/>
            </a:pPr>
            <a:endParaRPr lang="en-US" sz="2600" b="1" dirty="0"/>
          </a:p>
          <a:p>
            <a:pPr marL="0" indent="0">
              <a:buNone/>
            </a:pPr>
            <a:r>
              <a:rPr lang="en-US" sz="2400" b="1" dirty="0"/>
              <a:t>Module </a:t>
            </a:r>
            <a:r>
              <a:rPr lang="en-US" sz="2400" b="1" dirty="0" err="1"/>
              <a:t>organisation</a:t>
            </a:r>
            <a:endParaRPr lang="en-US" sz="2400" b="1" dirty="0"/>
          </a:p>
          <a:p>
            <a:r>
              <a:rPr lang="en-US" sz="2400" dirty="0"/>
              <a:t>Module Handbook</a:t>
            </a:r>
          </a:p>
          <a:p>
            <a:r>
              <a:rPr lang="en-US" sz="2400" dirty="0"/>
              <a:t>Assessment submission boxes</a:t>
            </a:r>
          </a:p>
          <a:p>
            <a:r>
              <a:rPr lang="en-US" sz="2400" dirty="0"/>
              <a:t>Links to other CELE resources</a:t>
            </a:r>
          </a:p>
          <a:p>
            <a:pPr marL="0" indent="0">
              <a:buNone/>
            </a:pPr>
            <a:endParaRPr lang="en-US" sz="2400" dirty="0"/>
          </a:p>
          <a:p>
            <a:pPr marL="0" indent="0">
              <a:buNone/>
            </a:pPr>
            <a:r>
              <a:rPr lang="en-US" sz="2400" b="1" dirty="0"/>
              <a:t>Weekly sections</a:t>
            </a:r>
          </a:p>
          <a:p>
            <a:r>
              <a:rPr lang="en-US" sz="2400" dirty="0"/>
              <a:t>Class materials</a:t>
            </a:r>
          </a:p>
          <a:p>
            <a:r>
              <a:rPr lang="en-US" sz="2400" dirty="0"/>
              <a:t>Core Unit video lectures</a:t>
            </a:r>
          </a:p>
          <a:p>
            <a:r>
              <a:rPr lang="en-US" sz="2400" dirty="0"/>
              <a:t>Self-study materials</a:t>
            </a:r>
          </a:p>
        </p:txBody>
      </p:sp>
      <p:grpSp>
        <p:nvGrpSpPr>
          <p:cNvPr id="6" name="Group 2"/>
          <p:cNvGrpSpPr>
            <a:grpSpLocks/>
          </p:cNvGrpSpPr>
          <p:nvPr/>
        </p:nvGrpSpPr>
        <p:grpSpPr bwMode="auto">
          <a:xfrm>
            <a:off x="2567614" y="279953"/>
            <a:ext cx="7956374" cy="556766"/>
            <a:chOff x="103092947" y="106166659"/>
            <a:chExt cx="6633626" cy="556445"/>
          </a:xfrm>
        </p:grpSpPr>
        <p:sp>
          <p:nvSpPr>
            <p:cNvPr id="7" name="Text Box 3"/>
            <p:cNvSpPr txBox="1">
              <a:spLocks noChangeArrowheads="1"/>
            </p:cNvSpPr>
            <p:nvPr/>
          </p:nvSpPr>
          <p:spPr bwMode="auto">
            <a:xfrm>
              <a:off x="103121217" y="106166659"/>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Overview: </a:t>
              </a:r>
              <a:r>
                <a:rPr lang="en-GB" altLang="en-US" sz="2400" dirty="0">
                  <a:solidFill>
                    <a:srgbClr val="000000"/>
                  </a:solidFill>
                  <a:latin typeface="Verdana" panose="020B0604030504040204" pitchFamily="34" charset="0"/>
                </a:rPr>
                <a:t>Tools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5" name="Picture 4">
            <a:extLst>
              <a:ext uri="{FF2B5EF4-FFF2-40B4-BE49-F238E27FC236}">
                <a16:creationId xmlns:a16="http://schemas.microsoft.com/office/drawing/2014/main" id="{3C984803-121F-9135-A38E-3AD733726CDC}"/>
              </a:ext>
            </a:extLst>
          </p:cNvPr>
          <p:cNvPicPr>
            <a:picLocks noChangeAspect="1"/>
          </p:cNvPicPr>
          <p:nvPr/>
        </p:nvPicPr>
        <p:blipFill>
          <a:blip r:embed="rId3"/>
          <a:stretch>
            <a:fillRect/>
          </a:stretch>
        </p:blipFill>
        <p:spPr>
          <a:xfrm>
            <a:off x="8184232" y="3756210"/>
            <a:ext cx="3400425" cy="2543175"/>
          </a:xfrm>
          <a:prstGeom prst="rect">
            <a:avLst/>
          </a:prstGeom>
          <a:ln>
            <a:solidFill>
              <a:schemeClr val="tx1"/>
            </a:solidFill>
          </a:ln>
        </p:spPr>
      </p:pic>
    </p:spTree>
    <p:extLst>
      <p:ext uri="{BB962C8B-B14F-4D97-AF65-F5344CB8AC3E}">
        <p14:creationId xmlns:p14="http://schemas.microsoft.com/office/powerpoint/2010/main" val="4206307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Overview: </a:t>
              </a:r>
              <a:r>
                <a:rPr lang="en-GB" altLang="en-US" sz="2400" dirty="0" err="1">
                  <a:solidFill>
                    <a:srgbClr val="000000"/>
                  </a:solidFill>
                  <a:latin typeface="Verdana" panose="020B0604030504040204" pitchFamily="34" charset="0"/>
                </a:rPr>
                <a:t>OCSa</a:t>
              </a:r>
              <a:r>
                <a:rPr lang="en-GB" altLang="en-US" sz="2400" dirty="0">
                  <a:solidFill>
                    <a:srgbClr val="000000"/>
                  </a:solidFill>
                  <a:latin typeface="Verdana" panose="020B0604030504040204" pitchFamily="34" charset="0"/>
                </a:rPr>
                <a:t> Orientation Quiz</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2" name="TextBox 1">
            <a:extLst>
              <a:ext uri="{FF2B5EF4-FFF2-40B4-BE49-F238E27FC236}">
                <a16:creationId xmlns:a16="http://schemas.microsoft.com/office/drawing/2014/main" id="{0ABA8CEC-F050-E804-A233-FF440784EA55}"/>
              </a:ext>
            </a:extLst>
          </p:cNvPr>
          <p:cNvSpPr txBox="1"/>
          <p:nvPr/>
        </p:nvSpPr>
        <p:spPr>
          <a:xfrm>
            <a:off x="911424" y="2274838"/>
            <a:ext cx="9433049" cy="2308324"/>
          </a:xfrm>
          <a:prstGeom prst="rect">
            <a:avLst/>
          </a:prstGeom>
          <a:noFill/>
        </p:spPr>
        <p:txBody>
          <a:bodyPr wrap="square" rtlCol="0">
            <a:spAutoFit/>
          </a:bodyPr>
          <a:lstStyle/>
          <a:p>
            <a:pPr marL="457200" indent="-457200">
              <a:buFont typeface="Arial" panose="020B0604020202020204" pitchFamily="34" charset="0"/>
              <a:buChar char="•"/>
            </a:pPr>
            <a:r>
              <a:rPr lang="en-US" sz="2400" dirty="0"/>
              <a:t>Open the </a:t>
            </a:r>
            <a:r>
              <a:rPr lang="en-US" sz="2400" b="1" dirty="0"/>
              <a:t>Class Workbook</a:t>
            </a:r>
            <a:r>
              <a:rPr lang="en-US" sz="2400" dirty="0"/>
              <a:t> to </a:t>
            </a:r>
            <a:r>
              <a:rPr lang="en-US" sz="2400" i="1" dirty="0"/>
              <a:t>Lesson 1.1.</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Use information available on Moodle (including </a:t>
            </a:r>
            <a:r>
              <a:rPr lang="en-US" sz="2400" i="1" dirty="0"/>
              <a:t>Module Handbook</a:t>
            </a:r>
            <a:r>
              <a:rPr lang="en-US" sz="2400" dirty="0"/>
              <a:t>) to answer the </a:t>
            </a:r>
            <a:r>
              <a:rPr lang="en-US" sz="2400" i="1" dirty="0"/>
              <a:t>Orientation Quiz </a:t>
            </a:r>
            <a:r>
              <a:rPr lang="en-US" sz="2400" dirty="0"/>
              <a:t>questions.</a:t>
            </a:r>
          </a:p>
          <a:p>
            <a:endParaRPr lang="en-US" sz="2400" dirty="0"/>
          </a:p>
          <a:p>
            <a:r>
              <a:rPr lang="en-US" sz="2400" dirty="0"/>
              <a:t>You have 15 minutes!</a:t>
            </a:r>
          </a:p>
        </p:txBody>
      </p:sp>
      <p:sp>
        <p:nvSpPr>
          <p:cNvPr id="11" name="TextBox 10">
            <a:extLst>
              <a:ext uri="{FF2B5EF4-FFF2-40B4-BE49-F238E27FC236}">
                <a16:creationId xmlns:a16="http://schemas.microsoft.com/office/drawing/2014/main" id="{B469B0D5-4502-D609-901B-7DF9BF019B11}"/>
              </a:ext>
            </a:extLst>
          </p:cNvPr>
          <p:cNvSpPr txBox="1"/>
          <p:nvPr/>
        </p:nvSpPr>
        <p:spPr>
          <a:xfrm>
            <a:off x="767407" y="1454830"/>
            <a:ext cx="10657185" cy="461665"/>
          </a:xfrm>
          <a:prstGeom prst="rect">
            <a:avLst/>
          </a:prstGeom>
          <a:noFill/>
        </p:spPr>
        <p:txBody>
          <a:bodyPr wrap="square" rtlCol="0">
            <a:spAutoFit/>
          </a:bodyPr>
          <a:lstStyle/>
          <a:p>
            <a:r>
              <a:rPr lang="en-US" sz="2400" dirty="0"/>
              <a:t>Need any more course information? Find it yourself!</a:t>
            </a:r>
          </a:p>
        </p:txBody>
      </p:sp>
      <p:pic>
        <p:nvPicPr>
          <p:cNvPr id="3" name="Picture 6" descr="Book Generic Mixed icon">
            <a:extLst>
              <a:ext uri="{FF2B5EF4-FFF2-40B4-BE49-F238E27FC236}">
                <a16:creationId xmlns:a16="http://schemas.microsoft.com/office/drawing/2014/main" id="{5C73FA44-4F8F-C029-E90E-E30F6436CD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82571" y="5370547"/>
            <a:ext cx="1228914" cy="12289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E2F270B-E2E4-1C0F-7B08-517786B6FFAE}"/>
              </a:ext>
            </a:extLst>
          </p:cNvPr>
          <p:cNvSpPr/>
          <p:nvPr/>
        </p:nvSpPr>
        <p:spPr>
          <a:xfrm>
            <a:off x="6995224" y="5683803"/>
            <a:ext cx="3168352" cy="602402"/>
          </a:xfrm>
          <a:prstGeom prst="rect">
            <a:avLst/>
          </a:prstGeom>
          <a:solidFill>
            <a:srgbClr val="FFFFD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When you see this icon on the slide, open the </a:t>
            </a:r>
            <a:r>
              <a:rPr lang="en-US" sz="1600" b="1" dirty="0">
                <a:solidFill>
                  <a:schemeClr val="tx1"/>
                </a:solidFill>
              </a:rPr>
              <a:t>Class Workbook.</a:t>
            </a:r>
            <a:endParaRPr lang="en-US" sz="1600" i="1" dirty="0">
              <a:solidFill>
                <a:schemeClr val="tx1"/>
              </a:solidFill>
            </a:endParaRPr>
          </a:p>
        </p:txBody>
      </p:sp>
      <p:sp>
        <p:nvSpPr>
          <p:cNvPr id="5" name="Arrow: Right 4">
            <a:extLst>
              <a:ext uri="{FF2B5EF4-FFF2-40B4-BE49-F238E27FC236}">
                <a16:creationId xmlns:a16="http://schemas.microsoft.com/office/drawing/2014/main" id="{1463EB33-432F-9AAA-C6B5-33A28FD02DB5}"/>
              </a:ext>
            </a:extLst>
          </p:cNvPr>
          <p:cNvSpPr/>
          <p:nvPr/>
        </p:nvSpPr>
        <p:spPr>
          <a:xfrm>
            <a:off x="10163576" y="5876677"/>
            <a:ext cx="395534" cy="252308"/>
          </a:xfrm>
          <a:prstGeom prst="rightArrow">
            <a:avLst/>
          </a:prstGeom>
          <a:solidFill>
            <a:srgbClr val="FFFFD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96592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Overview: </a:t>
              </a:r>
              <a:r>
                <a:rPr lang="en-GB" altLang="en-US" sz="2400" dirty="0">
                  <a:solidFill>
                    <a:srgbClr val="000000"/>
                  </a:solidFill>
                  <a:latin typeface="Verdana" panose="020B0604030504040204" pitchFamily="34" charset="0"/>
                </a:rPr>
                <a:t>Assessment</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5" name="Table 4">
            <a:extLst>
              <a:ext uri="{FF2B5EF4-FFF2-40B4-BE49-F238E27FC236}">
                <a16:creationId xmlns:a16="http://schemas.microsoft.com/office/drawing/2014/main" id="{27189686-7AFA-EE73-5056-AD38CB118429}"/>
              </a:ext>
            </a:extLst>
          </p:cNvPr>
          <p:cNvGraphicFramePr>
            <a:graphicFrameLocks noGrp="1"/>
          </p:cNvGraphicFramePr>
          <p:nvPr>
            <p:extLst>
              <p:ext uri="{D42A27DB-BD31-4B8C-83A1-F6EECF244321}">
                <p14:modId xmlns:p14="http://schemas.microsoft.com/office/powerpoint/2010/main" val="4236315793"/>
              </p:ext>
            </p:extLst>
          </p:nvPr>
        </p:nvGraphicFramePr>
        <p:xfrm>
          <a:off x="1127448" y="1976661"/>
          <a:ext cx="9721080" cy="1440160"/>
        </p:xfrm>
        <a:graphic>
          <a:graphicData uri="http://schemas.openxmlformats.org/drawingml/2006/table">
            <a:tbl>
              <a:tblPr firstRow="1" firstCol="1" bandRow="1"/>
              <a:tblGrid>
                <a:gridCol w="4918773">
                  <a:extLst>
                    <a:ext uri="{9D8B030D-6E8A-4147-A177-3AD203B41FA5}">
                      <a16:colId xmlns:a16="http://schemas.microsoft.com/office/drawing/2014/main" val="2360918011"/>
                    </a:ext>
                  </a:extLst>
                </a:gridCol>
                <a:gridCol w="4802307">
                  <a:extLst>
                    <a:ext uri="{9D8B030D-6E8A-4147-A177-3AD203B41FA5}">
                      <a16:colId xmlns:a16="http://schemas.microsoft.com/office/drawing/2014/main" val="3453988094"/>
                    </a:ext>
                  </a:extLst>
                </a:gridCol>
              </a:tblGrid>
              <a:tr h="720080">
                <a:tc>
                  <a:txBody>
                    <a:bodyPr/>
                    <a:lstStyle/>
                    <a:p>
                      <a:pPr marL="0" marR="0" algn="ctr">
                        <a:spcBef>
                          <a:spcPts val="1200"/>
                        </a:spcBef>
                        <a:spcAft>
                          <a:spcPts val="600"/>
                        </a:spcAft>
                      </a:pPr>
                      <a:r>
                        <a:rPr lang="en-GB" sz="3600" dirty="0">
                          <a:solidFill>
                            <a:srgbClr val="000000"/>
                          </a:solidFill>
                          <a:effectLst/>
                          <a:latin typeface="Calibri" panose="020F0502020204030204" pitchFamily="34" charset="0"/>
                          <a:ea typeface="SimSun" panose="02010600030101010101" pitchFamily="2" charset="-122"/>
                          <a:cs typeface="Mangal" panose="02040503050203030202" pitchFamily="18" charset="0"/>
                        </a:rPr>
                        <a:t>Listening Portfolio </a:t>
                      </a:r>
                      <a:endParaRPr lang="en-US" sz="3600" dirty="0">
                        <a:effectLst/>
                        <a:latin typeface="Arial" panose="020B0604020202020204" pitchFamily="34" charset="0"/>
                        <a:ea typeface="SimSun" panose="02010600030101010101" pitchFamily="2" charset="-122"/>
                        <a:cs typeface="Mangal" panose="02040503050203030202" pitchFamily="18" charset="0"/>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F2F2"/>
                    </a:solidFill>
                  </a:tcPr>
                </a:tc>
                <a:tc>
                  <a:txBody>
                    <a:bodyPr/>
                    <a:lstStyle/>
                    <a:p>
                      <a:pPr marL="0" marR="0" algn="ctr">
                        <a:spcBef>
                          <a:spcPts val="1200"/>
                        </a:spcBef>
                        <a:spcAft>
                          <a:spcPts val="600"/>
                        </a:spcAft>
                      </a:pPr>
                      <a:r>
                        <a:rPr lang="en-GB" sz="3600" dirty="0">
                          <a:solidFill>
                            <a:srgbClr val="000000"/>
                          </a:solidFill>
                          <a:effectLst/>
                          <a:latin typeface="Calibri" panose="020F0502020204030204" pitchFamily="34" charset="0"/>
                          <a:ea typeface="SimSun" panose="02010600030101010101" pitchFamily="2" charset="-122"/>
                          <a:cs typeface="Mangal" panose="02040503050203030202" pitchFamily="18" charset="0"/>
                        </a:rPr>
                        <a:t>Component 1</a:t>
                      </a:r>
                      <a:endParaRPr lang="en-US" sz="3600" dirty="0">
                        <a:effectLst/>
                        <a:latin typeface="Arial" panose="020B0604020202020204" pitchFamily="34" charset="0"/>
                        <a:ea typeface="SimSun" panose="02010600030101010101" pitchFamily="2" charset="-122"/>
                        <a:cs typeface="Mangal" panose="02040503050203030202" pitchFamily="18" charset="0"/>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894272894"/>
                  </a:ext>
                </a:extLst>
              </a:tr>
              <a:tr h="720080">
                <a:tc>
                  <a:txBody>
                    <a:bodyPr/>
                    <a:lstStyle/>
                    <a:p>
                      <a:pPr marL="0" marR="0" algn="ctr">
                        <a:spcBef>
                          <a:spcPts val="600"/>
                        </a:spcBef>
                        <a:spcAft>
                          <a:spcPts val="600"/>
                        </a:spcAft>
                      </a:pPr>
                      <a:r>
                        <a:rPr lang="en-GB" sz="3600" dirty="0">
                          <a:solidFill>
                            <a:srgbClr val="000000"/>
                          </a:solidFill>
                          <a:effectLst/>
                          <a:latin typeface="Calibri" panose="020F0502020204030204" pitchFamily="34" charset="0"/>
                          <a:ea typeface="SimSun" panose="02010600030101010101" pitchFamily="2" charset="-122"/>
                          <a:cs typeface="Mangal" panose="02040503050203030202" pitchFamily="18" charset="0"/>
                        </a:rPr>
                        <a:t>Group Discussion</a:t>
                      </a:r>
                      <a:endParaRPr lang="en-US" sz="3600" dirty="0">
                        <a:effectLst/>
                        <a:latin typeface="Arial" panose="020B0604020202020204" pitchFamily="34" charset="0"/>
                        <a:ea typeface="SimSun" panose="02010600030101010101" pitchFamily="2" charset="-122"/>
                        <a:cs typeface="Mangal" panose="02040503050203030202" pitchFamily="18" charset="0"/>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marL="0" marR="0" algn="ctr">
                        <a:spcBef>
                          <a:spcPts val="600"/>
                        </a:spcBef>
                        <a:spcAft>
                          <a:spcPts val="600"/>
                        </a:spcAft>
                      </a:pPr>
                      <a:r>
                        <a:rPr lang="en-GB" sz="3600" dirty="0">
                          <a:solidFill>
                            <a:srgbClr val="000000"/>
                          </a:solidFill>
                          <a:effectLst/>
                          <a:latin typeface="Calibri" panose="020F0502020204030204" pitchFamily="34" charset="0"/>
                          <a:ea typeface="SimSun" panose="02010600030101010101" pitchFamily="2" charset="-122"/>
                          <a:cs typeface="Mangal" panose="02040503050203030202" pitchFamily="18" charset="0"/>
                        </a:rPr>
                        <a:t>Component 2</a:t>
                      </a:r>
                      <a:endParaRPr lang="en-US" sz="3600" dirty="0">
                        <a:effectLst/>
                        <a:latin typeface="Arial" panose="020B0604020202020204" pitchFamily="34" charset="0"/>
                        <a:ea typeface="SimSun" panose="02010600030101010101" pitchFamily="2" charset="-122"/>
                        <a:cs typeface="Mangal" panose="02040503050203030202" pitchFamily="18" charset="0"/>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018205146"/>
                  </a:ext>
                </a:extLst>
              </a:tr>
            </a:tbl>
          </a:graphicData>
        </a:graphic>
      </p:graphicFrame>
      <p:sp>
        <p:nvSpPr>
          <p:cNvPr id="12" name="TextBox 11">
            <a:extLst>
              <a:ext uri="{FF2B5EF4-FFF2-40B4-BE49-F238E27FC236}">
                <a16:creationId xmlns:a16="http://schemas.microsoft.com/office/drawing/2014/main" id="{4DABB69C-BF45-C2B1-E197-1579F7952E82}"/>
              </a:ext>
            </a:extLst>
          </p:cNvPr>
          <p:cNvSpPr txBox="1"/>
          <p:nvPr/>
        </p:nvSpPr>
        <p:spPr>
          <a:xfrm>
            <a:off x="407368" y="3861048"/>
            <a:ext cx="9289032" cy="584775"/>
          </a:xfrm>
          <a:prstGeom prst="rect">
            <a:avLst/>
          </a:prstGeom>
          <a:noFill/>
        </p:spPr>
        <p:txBody>
          <a:bodyPr wrap="square" rtlCol="0">
            <a:spAutoFit/>
          </a:bodyPr>
          <a:lstStyle/>
          <a:p>
            <a:pPr algn="ctr"/>
            <a:r>
              <a:rPr lang="en-GB" sz="3200" dirty="0">
                <a:effectLst/>
                <a:latin typeface="Calibri" panose="020F0502020204030204" pitchFamily="34" charset="0"/>
                <a:ea typeface="SimSun" panose="02010600030101010101" pitchFamily="2" charset="-122"/>
              </a:rPr>
              <a:t>You must pass </a:t>
            </a:r>
            <a:r>
              <a:rPr lang="en-GB" sz="3200" b="1" u="sng" dirty="0">
                <a:effectLst/>
                <a:latin typeface="Calibri" panose="020F0502020204030204" pitchFamily="34" charset="0"/>
                <a:ea typeface="SimSun" panose="02010600030101010101" pitchFamily="2" charset="-122"/>
              </a:rPr>
              <a:t>both</a:t>
            </a:r>
            <a:r>
              <a:rPr lang="en-GB" sz="3200" dirty="0">
                <a:effectLst/>
                <a:latin typeface="Calibri" panose="020F0502020204030204" pitchFamily="34" charset="0"/>
                <a:ea typeface="SimSun" panose="02010600030101010101" pitchFamily="2" charset="-122"/>
              </a:rPr>
              <a:t> components of the course.</a:t>
            </a:r>
            <a:endParaRPr lang="en-US" sz="3200" dirty="0"/>
          </a:p>
        </p:txBody>
      </p:sp>
    </p:spTree>
    <p:extLst>
      <p:ext uri="{BB962C8B-B14F-4D97-AF65-F5344CB8AC3E}">
        <p14:creationId xmlns:p14="http://schemas.microsoft.com/office/powerpoint/2010/main" val="3505395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384" y="1340767"/>
            <a:ext cx="11305256" cy="5237347"/>
          </a:xfrm>
          <a:noFill/>
        </p:spPr>
        <p:txBody>
          <a:bodyPr>
            <a:normAutofit/>
          </a:bodyPr>
          <a:lstStyle/>
          <a:p>
            <a:pPr marL="0" indent="0" algn="ctr">
              <a:buNone/>
            </a:pPr>
            <a:r>
              <a:rPr lang="en-US" sz="2400" b="1" dirty="0"/>
              <a:t>6 Core Units</a:t>
            </a:r>
          </a:p>
          <a:p>
            <a:pPr marL="0" indent="0">
              <a:buNone/>
            </a:pPr>
            <a:endParaRPr lang="en-US" sz="2400" dirty="0"/>
          </a:p>
          <a:p>
            <a:pPr marL="0" indent="0">
              <a:buNone/>
            </a:pPr>
            <a:r>
              <a:rPr lang="en-US" sz="2400" dirty="0"/>
              <a:t>Each unit lasts 1 week (2 lessons)</a:t>
            </a:r>
          </a:p>
          <a:p>
            <a:r>
              <a:rPr lang="en-US" sz="2400" b="1" dirty="0"/>
              <a:t>Lesson 1: </a:t>
            </a:r>
            <a:r>
              <a:rPr lang="en-GB" sz="2400" dirty="0"/>
              <a:t>Academic speaking &amp; listening skills </a:t>
            </a:r>
          </a:p>
          <a:p>
            <a:r>
              <a:rPr lang="en-US" sz="2400" b="1" dirty="0"/>
              <a:t>Lesson 2: </a:t>
            </a:r>
            <a:r>
              <a:rPr lang="en-US" sz="2400" dirty="0"/>
              <a:t>Group Discussion skills</a:t>
            </a:r>
          </a:p>
          <a:p>
            <a:r>
              <a:rPr lang="en-US" sz="2400" b="1" dirty="0"/>
              <a:t>2 video lectures</a:t>
            </a:r>
            <a:r>
              <a:rPr lang="en-US" sz="2400" dirty="0"/>
              <a:t>: </a:t>
            </a:r>
          </a:p>
          <a:p>
            <a:pPr lvl="1"/>
            <a:r>
              <a:rPr lang="en-US" dirty="0"/>
              <a:t>Lecture A (in Lesson 1)</a:t>
            </a:r>
          </a:p>
          <a:p>
            <a:pPr lvl="1"/>
            <a:r>
              <a:rPr lang="en-US" dirty="0"/>
              <a:t>Lecture B (homework/ Listening Portfolio)</a:t>
            </a:r>
          </a:p>
          <a:p>
            <a:r>
              <a:rPr lang="en-US" sz="2400" b="1" dirty="0"/>
              <a:t>Self-study materials: </a:t>
            </a:r>
            <a:r>
              <a:rPr lang="en-US" sz="2400" dirty="0"/>
              <a:t>Interactive online materials, topic related readings</a:t>
            </a:r>
          </a:p>
          <a:p>
            <a:pPr marL="0" indent="0">
              <a:buNone/>
            </a:pPr>
            <a:endParaRPr lang="en-US" sz="2400" dirty="0"/>
          </a:p>
          <a:p>
            <a:pPr marL="0" indent="0">
              <a:buNone/>
            </a:pPr>
            <a:endParaRPr lang="en-US" sz="2400" dirty="0"/>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Organisation:  </a:t>
              </a:r>
              <a:r>
                <a:rPr lang="en-GB" altLang="en-US" sz="2400" dirty="0">
                  <a:solidFill>
                    <a:srgbClr val="000000"/>
                  </a:solidFill>
                  <a:latin typeface="Verdana" panose="020B0604030504040204" pitchFamily="34" charset="0"/>
                </a:rPr>
                <a:t>Lesson types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221567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5360" y="1157147"/>
            <a:ext cx="11521280" cy="805158"/>
          </a:xfrm>
          <a:noFill/>
        </p:spPr>
        <p:txBody>
          <a:bodyPr>
            <a:normAutofit/>
          </a:bodyPr>
          <a:lstStyle/>
          <a:p>
            <a:pPr marL="0" indent="0" algn="ctr">
              <a:buNone/>
            </a:pPr>
            <a:r>
              <a:rPr lang="en-US" sz="3600" b="1" dirty="0"/>
              <a:t>6 Core Units</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Organisation: </a:t>
              </a:r>
              <a:r>
                <a:rPr lang="en-GB" altLang="en-US" sz="2400" dirty="0">
                  <a:solidFill>
                    <a:srgbClr val="000000"/>
                  </a:solidFill>
                  <a:latin typeface="Verdana" panose="020B0604030504040204" pitchFamily="34" charset="0"/>
                </a:rPr>
                <a:t>Lesson types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5" name="Table 8">
            <a:extLst>
              <a:ext uri="{FF2B5EF4-FFF2-40B4-BE49-F238E27FC236}">
                <a16:creationId xmlns:a16="http://schemas.microsoft.com/office/drawing/2014/main" id="{BD694705-2709-EAF4-6BF0-88E2B1540951}"/>
              </a:ext>
            </a:extLst>
          </p:cNvPr>
          <p:cNvGraphicFramePr>
            <a:graphicFrameLocks noGrp="1"/>
          </p:cNvGraphicFramePr>
          <p:nvPr>
            <p:extLst>
              <p:ext uri="{D42A27DB-BD31-4B8C-83A1-F6EECF244321}">
                <p14:modId xmlns:p14="http://schemas.microsoft.com/office/powerpoint/2010/main" val="315829445"/>
              </p:ext>
            </p:extLst>
          </p:nvPr>
        </p:nvGraphicFramePr>
        <p:xfrm>
          <a:off x="1594990" y="2034409"/>
          <a:ext cx="8928992" cy="4176466"/>
        </p:xfrm>
        <a:graphic>
          <a:graphicData uri="http://schemas.openxmlformats.org/drawingml/2006/table">
            <a:tbl>
              <a:tblPr firstRow="1" bandRow="1">
                <a:tableStyleId>{5C22544A-7EE6-4342-B048-85BDC9FD1C3A}</a:tableStyleId>
              </a:tblPr>
              <a:tblGrid>
                <a:gridCol w="949250">
                  <a:extLst>
                    <a:ext uri="{9D8B030D-6E8A-4147-A177-3AD203B41FA5}">
                      <a16:colId xmlns:a16="http://schemas.microsoft.com/office/drawing/2014/main" val="4112260216"/>
                    </a:ext>
                  </a:extLst>
                </a:gridCol>
                <a:gridCol w="1160194">
                  <a:extLst>
                    <a:ext uri="{9D8B030D-6E8A-4147-A177-3AD203B41FA5}">
                      <a16:colId xmlns:a16="http://schemas.microsoft.com/office/drawing/2014/main" val="3215904938"/>
                    </a:ext>
                  </a:extLst>
                </a:gridCol>
                <a:gridCol w="6819548">
                  <a:extLst>
                    <a:ext uri="{9D8B030D-6E8A-4147-A177-3AD203B41FA5}">
                      <a16:colId xmlns:a16="http://schemas.microsoft.com/office/drawing/2014/main" val="3484713581"/>
                    </a:ext>
                  </a:extLst>
                </a:gridCol>
              </a:tblGrid>
              <a:tr h="596638">
                <a:tc>
                  <a:txBody>
                    <a:bodyPr/>
                    <a:lstStyle/>
                    <a:p>
                      <a:pPr algn="ctr"/>
                      <a:r>
                        <a:rPr lang="en-US" sz="2800" dirty="0"/>
                        <a:t>Unit</a:t>
                      </a:r>
                    </a:p>
                  </a:txBody>
                  <a:tcPr/>
                </a:tc>
                <a:tc>
                  <a:txBody>
                    <a:bodyPr/>
                    <a:lstStyle/>
                    <a:p>
                      <a:pPr algn="ctr"/>
                      <a:r>
                        <a:rPr lang="en-US" sz="2800" dirty="0"/>
                        <a:t>Week</a:t>
                      </a:r>
                    </a:p>
                  </a:txBody>
                  <a:tcPr/>
                </a:tc>
                <a:tc>
                  <a:txBody>
                    <a:bodyPr/>
                    <a:lstStyle/>
                    <a:p>
                      <a:pPr algn="ctr"/>
                      <a:r>
                        <a:rPr lang="en-US" sz="2800" dirty="0"/>
                        <a:t>Topic</a:t>
                      </a:r>
                    </a:p>
                  </a:txBody>
                  <a:tcPr/>
                </a:tc>
                <a:extLst>
                  <a:ext uri="{0D108BD9-81ED-4DB2-BD59-A6C34878D82A}">
                    <a16:rowId xmlns:a16="http://schemas.microsoft.com/office/drawing/2014/main" val="1672840361"/>
                  </a:ext>
                </a:extLst>
              </a:tr>
              <a:tr h="596638">
                <a:tc>
                  <a:txBody>
                    <a:bodyPr/>
                    <a:lstStyle/>
                    <a:p>
                      <a:pPr algn="ctr">
                        <a:spcAft>
                          <a:spcPts val="600"/>
                        </a:spcAft>
                      </a:pPr>
                      <a:r>
                        <a:rPr lang="en-US" sz="2800" dirty="0"/>
                        <a:t>1</a:t>
                      </a:r>
                    </a:p>
                  </a:txBody>
                  <a:tcPr/>
                </a:tc>
                <a:tc>
                  <a:txBody>
                    <a:bodyPr/>
                    <a:lstStyle/>
                    <a:p>
                      <a:pPr algn="ctr">
                        <a:spcAft>
                          <a:spcPts val="600"/>
                        </a:spcAft>
                      </a:pPr>
                      <a:r>
                        <a:rPr lang="en-US" sz="2800" dirty="0"/>
                        <a:t>3</a:t>
                      </a:r>
                    </a:p>
                  </a:txBody>
                  <a:tcPr/>
                </a:tc>
                <a:tc>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US" sz="2800" kern="1200" dirty="0">
                          <a:solidFill>
                            <a:schemeClr val="dk1"/>
                          </a:solidFill>
                        </a:rPr>
                        <a:t>The transition from high school to university</a:t>
                      </a:r>
                      <a:endParaRPr lang="en-US" sz="2800" kern="1200" dirty="0">
                        <a:solidFill>
                          <a:schemeClr val="dk1"/>
                        </a:solidFill>
                        <a:latin typeface="+mn-lt"/>
                        <a:ea typeface="+mn-ea"/>
                        <a:cs typeface="+mn-cs"/>
                      </a:endParaRPr>
                    </a:p>
                  </a:txBody>
                  <a:tcPr/>
                </a:tc>
                <a:extLst>
                  <a:ext uri="{0D108BD9-81ED-4DB2-BD59-A6C34878D82A}">
                    <a16:rowId xmlns:a16="http://schemas.microsoft.com/office/drawing/2014/main" val="171343316"/>
                  </a:ext>
                </a:extLst>
              </a:tr>
              <a:tr h="596638">
                <a:tc>
                  <a:txBody>
                    <a:bodyPr/>
                    <a:lstStyle/>
                    <a:p>
                      <a:pPr algn="ctr">
                        <a:spcAft>
                          <a:spcPts val="600"/>
                        </a:spcAft>
                      </a:pPr>
                      <a:r>
                        <a:rPr lang="en-US" sz="2800" dirty="0"/>
                        <a:t>2</a:t>
                      </a:r>
                    </a:p>
                  </a:txBody>
                  <a:tcPr/>
                </a:tc>
                <a:tc>
                  <a:txBody>
                    <a:bodyPr/>
                    <a:lstStyle/>
                    <a:p>
                      <a:pPr algn="ctr">
                        <a:spcAft>
                          <a:spcPts val="600"/>
                        </a:spcAft>
                      </a:pPr>
                      <a:r>
                        <a:rPr lang="en-US" sz="2800" dirty="0"/>
                        <a:t>4</a:t>
                      </a:r>
                    </a:p>
                  </a:txBody>
                  <a:tcPr/>
                </a:tc>
                <a:tc>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US" sz="2800" kern="1200" dirty="0">
                          <a:solidFill>
                            <a:schemeClr val="dk1"/>
                          </a:solidFill>
                        </a:rPr>
                        <a:t>Mental wellbeing at university</a:t>
                      </a:r>
                      <a:endParaRPr lang="en-US" sz="2800" kern="1200" dirty="0">
                        <a:solidFill>
                          <a:schemeClr val="dk1"/>
                        </a:solidFill>
                        <a:latin typeface="+mn-lt"/>
                        <a:ea typeface="+mn-ea"/>
                        <a:cs typeface="+mn-cs"/>
                      </a:endParaRPr>
                    </a:p>
                  </a:txBody>
                  <a:tcPr/>
                </a:tc>
                <a:extLst>
                  <a:ext uri="{0D108BD9-81ED-4DB2-BD59-A6C34878D82A}">
                    <a16:rowId xmlns:a16="http://schemas.microsoft.com/office/drawing/2014/main" val="1731970479"/>
                  </a:ext>
                </a:extLst>
              </a:tr>
              <a:tr h="596638">
                <a:tc>
                  <a:txBody>
                    <a:bodyPr/>
                    <a:lstStyle/>
                    <a:p>
                      <a:pPr algn="ctr">
                        <a:spcAft>
                          <a:spcPts val="600"/>
                        </a:spcAft>
                      </a:pPr>
                      <a:r>
                        <a:rPr lang="en-US" sz="2800" dirty="0"/>
                        <a:t>3</a:t>
                      </a:r>
                    </a:p>
                  </a:txBody>
                  <a:tcPr/>
                </a:tc>
                <a:tc>
                  <a:txBody>
                    <a:bodyPr/>
                    <a:lstStyle/>
                    <a:p>
                      <a:pPr algn="ctr">
                        <a:spcAft>
                          <a:spcPts val="600"/>
                        </a:spcAft>
                      </a:pPr>
                      <a:r>
                        <a:rPr lang="en-US" sz="2800" dirty="0"/>
                        <a:t>5</a:t>
                      </a:r>
                    </a:p>
                  </a:txBody>
                  <a:tcPr/>
                </a:tc>
                <a:tc>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US" sz="2800" kern="1200" dirty="0">
                          <a:solidFill>
                            <a:schemeClr val="dk1"/>
                          </a:solidFill>
                        </a:rPr>
                        <a:t>Language learning</a:t>
                      </a:r>
                      <a:endParaRPr lang="en-US" sz="2800" kern="1200" dirty="0">
                        <a:solidFill>
                          <a:schemeClr val="dk1"/>
                        </a:solidFill>
                        <a:latin typeface="+mn-lt"/>
                        <a:ea typeface="+mn-ea"/>
                        <a:cs typeface="+mn-cs"/>
                      </a:endParaRPr>
                    </a:p>
                  </a:txBody>
                  <a:tcPr/>
                </a:tc>
                <a:extLst>
                  <a:ext uri="{0D108BD9-81ED-4DB2-BD59-A6C34878D82A}">
                    <a16:rowId xmlns:a16="http://schemas.microsoft.com/office/drawing/2014/main" val="2804309659"/>
                  </a:ext>
                </a:extLst>
              </a:tr>
              <a:tr h="596638">
                <a:tc>
                  <a:txBody>
                    <a:bodyPr/>
                    <a:lstStyle/>
                    <a:p>
                      <a:pPr algn="ctr">
                        <a:spcAft>
                          <a:spcPts val="600"/>
                        </a:spcAft>
                      </a:pPr>
                      <a:r>
                        <a:rPr lang="en-US" sz="2800" dirty="0"/>
                        <a:t>4</a:t>
                      </a:r>
                    </a:p>
                  </a:txBody>
                  <a:tcPr/>
                </a:tc>
                <a:tc>
                  <a:txBody>
                    <a:bodyPr/>
                    <a:lstStyle/>
                    <a:p>
                      <a:pPr algn="ctr">
                        <a:spcAft>
                          <a:spcPts val="600"/>
                        </a:spcAft>
                      </a:pPr>
                      <a:r>
                        <a:rPr lang="en-US" sz="2800" dirty="0"/>
                        <a:t>6</a:t>
                      </a:r>
                    </a:p>
                  </a:txBody>
                  <a:tcPr/>
                </a:tc>
                <a:tc>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US" sz="2800" kern="1200" dirty="0">
                          <a:solidFill>
                            <a:schemeClr val="dk1"/>
                          </a:solidFill>
                        </a:rPr>
                        <a:t>Language change</a:t>
                      </a:r>
                      <a:endParaRPr lang="en-US" sz="2800" kern="1200" dirty="0">
                        <a:solidFill>
                          <a:schemeClr val="dk1"/>
                        </a:solidFill>
                        <a:latin typeface="+mn-lt"/>
                        <a:ea typeface="+mn-ea"/>
                        <a:cs typeface="+mn-cs"/>
                      </a:endParaRPr>
                    </a:p>
                  </a:txBody>
                  <a:tcPr/>
                </a:tc>
                <a:extLst>
                  <a:ext uri="{0D108BD9-81ED-4DB2-BD59-A6C34878D82A}">
                    <a16:rowId xmlns:a16="http://schemas.microsoft.com/office/drawing/2014/main" val="2331607918"/>
                  </a:ext>
                </a:extLst>
              </a:tr>
              <a:tr h="596638">
                <a:tc>
                  <a:txBody>
                    <a:bodyPr/>
                    <a:lstStyle/>
                    <a:p>
                      <a:pPr algn="ctr">
                        <a:spcAft>
                          <a:spcPts val="600"/>
                        </a:spcAft>
                      </a:pPr>
                      <a:r>
                        <a:rPr lang="en-US" sz="2800" dirty="0"/>
                        <a:t>5</a:t>
                      </a:r>
                    </a:p>
                  </a:txBody>
                  <a:tcPr/>
                </a:tc>
                <a:tc>
                  <a:txBody>
                    <a:bodyPr/>
                    <a:lstStyle/>
                    <a:p>
                      <a:pPr algn="ctr">
                        <a:spcAft>
                          <a:spcPts val="600"/>
                        </a:spcAft>
                      </a:pPr>
                      <a:r>
                        <a:rPr lang="en-US" sz="2800" dirty="0"/>
                        <a:t>9</a:t>
                      </a:r>
                    </a:p>
                  </a:txBody>
                  <a:tcPr/>
                </a:tc>
                <a:tc>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US" sz="2800" kern="1200" dirty="0">
                          <a:solidFill>
                            <a:schemeClr val="dk1"/>
                          </a:solidFill>
                        </a:rPr>
                        <a:t>Technology and society</a:t>
                      </a:r>
                      <a:endParaRPr lang="en-US" sz="2800" kern="1200" dirty="0">
                        <a:solidFill>
                          <a:schemeClr val="dk1"/>
                        </a:solidFill>
                        <a:latin typeface="+mn-lt"/>
                        <a:ea typeface="+mn-ea"/>
                        <a:cs typeface="+mn-cs"/>
                      </a:endParaRPr>
                    </a:p>
                  </a:txBody>
                  <a:tcPr/>
                </a:tc>
                <a:extLst>
                  <a:ext uri="{0D108BD9-81ED-4DB2-BD59-A6C34878D82A}">
                    <a16:rowId xmlns:a16="http://schemas.microsoft.com/office/drawing/2014/main" val="3932797097"/>
                  </a:ext>
                </a:extLst>
              </a:tr>
              <a:tr h="596638">
                <a:tc>
                  <a:txBody>
                    <a:bodyPr/>
                    <a:lstStyle/>
                    <a:p>
                      <a:pPr algn="ctr">
                        <a:spcAft>
                          <a:spcPts val="600"/>
                        </a:spcAft>
                      </a:pPr>
                      <a:r>
                        <a:rPr lang="en-US" sz="2800" dirty="0"/>
                        <a:t>6</a:t>
                      </a:r>
                    </a:p>
                  </a:txBody>
                  <a:tcPr/>
                </a:tc>
                <a:tc>
                  <a:txBody>
                    <a:bodyPr/>
                    <a:lstStyle/>
                    <a:p>
                      <a:pPr algn="ctr">
                        <a:spcAft>
                          <a:spcPts val="600"/>
                        </a:spcAft>
                      </a:pPr>
                      <a:r>
                        <a:rPr lang="en-US" sz="2800" dirty="0"/>
                        <a:t>10</a:t>
                      </a:r>
                    </a:p>
                  </a:txBody>
                  <a:tcPr/>
                </a:tc>
                <a:tc>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US" sz="2800" kern="1200" dirty="0">
                          <a:solidFill>
                            <a:schemeClr val="dk1"/>
                          </a:solidFill>
                        </a:rPr>
                        <a:t>Artificial intelligence</a:t>
                      </a:r>
                      <a:endParaRPr lang="en-US" sz="2800" kern="1200" dirty="0">
                        <a:solidFill>
                          <a:schemeClr val="dk1"/>
                        </a:solidFill>
                        <a:latin typeface="+mn-lt"/>
                        <a:ea typeface="+mn-ea"/>
                        <a:cs typeface="+mn-cs"/>
                      </a:endParaRPr>
                    </a:p>
                  </a:txBody>
                  <a:tcPr/>
                </a:tc>
                <a:extLst>
                  <a:ext uri="{0D108BD9-81ED-4DB2-BD59-A6C34878D82A}">
                    <a16:rowId xmlns:a16="http://schemas.microsoft.com/office/drawing/2014/main" val="2542686978"/>
                  </a:ext>
                </a:extLst>
              </a:tr>
            </a:tbl>
          </a:graphicData>
        </a:graphic>
      </p:graphicFrame>
    </p:spTree>
    <p:extLst>
      <p:ext uri="{BB962C8B-B14F-4D97-AF65-F5344CB8AC3E}">
        <p14:creationId xmlns:p14="http://schemas.microsoft.com/office/powerpoint/2010/main" val="223355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9416" y="1157147"/>
            <a:ext cx="10369152" cy="4648117"/>
          </a:xfrm>
          <a:noFill/>
        </p:spPr>
        <p:txBody>
          <a:bodyPr>
            <a:normAutofit lnSpcReduction="10000"/>
          </a:bodyPr>
          <a:lstStyle/>
          <a:p>
            <a:pPr marL="0" indent="0" algn="ctr">
              <a:buNone/>
            </a:pPr>
            <a:r>
              <a:rPr lang="en-US" sz="2400" b="1" dirty="0"/>
              <a:t>Other Lesson Types</a:t>
            </a:r>
          </a:p>
          <a:p>
            <a:pPr marL="0" indent="0" algn="ctr">
              <a:buNone/>
            </a:pPr>
            <a:endParaRPr lang="en-US" sz="2400" b="1" dirty="0"/>
          </a:p>
          <a:p>
            <a:r>
              <a:rPr lang="en-US" sz="2400" dirty="0"/>
              <a:t>2 Pronunciation Workshops</a:t>
            </a:r>
          </a:p>
          <a:p>
            <a:endParaRPr lang="en-US" sz="2400" dirty="0"/>
          </a:p>
          <a:p>
            <a:r>
              <a:rPr lang="en-US" sz="2400" dirty="0"/>
              <a:t>2 Live Lectures</a:t>
            </a:r>
          </a:p>
          <a:p>
            <a:pPr lvl="1">
              <a:buFont typeface="Wingdings" panose="05000000000000000000" pitchFamily="2" charset="2"/>
              <a:buChar char="Ø"/>
            </a:pPr>
            <a:r>
              <a:rPr lang="en-US" dirty="0"/>
              <a:t> Delivered by the OCSa management team</a:t>
            </a:r>
            <a:endParaRPr lang="en-US" dirty="0">
              <a:sym typeface="Wingdings" panose="05000000000000000000" pitchFamily="2" charset="2"/>
            </a:endParaRPr>
          </a:p>
          <a:p>
            <a:pPr lvl="1">
              <a:buFont typeface="Wingdings" panose="05000000000000000000" pitchFamily="2" charset="2"/>
              <a:buChar char="Ø"/>
            </a:pPr>
            <a:r>
              <a:rPr lang="en-US" dirty="0">
                <a:sym typeface="Wingdings" panose="05000000000000000000" pitchFamily="2" charset="2"/>
              </a:rPr>
              <a:t> DH Lawrence Auditorium</a:t>
            </a:r>
          </a:p>
          <a:p>
            <a:pPr lvl="1">
              <a:buFont typeface="Wingdings" panose="05000000000000000000" pitchFamily="2" charset="2"/>
              <a:buChar char="Ø"/>
            </a:pPr>
            <a:endParaRPr lang="en-US" dirty="0"/>
          </a:p>
          <a:p>
            <a:r>
              <a:rPr lang="en-US" sz="2400" dirty="0"/>
              <a:t>Skills and Topic Review</a:t>
            </a:r>
          </a:p>
          <a:p>
            <a:endParaRPr lang="en-US" sz="2400" dirty="0"/>
          </a:p>
          <a:p>
            <a:r>
              <a:rPr lang="en-US" sz="2400" dirty="0"/>
              <a:t>Mock Group Discussion Exam</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Organisation: </a:t>
              </a:r>
              <a:r>
                <a:rPr lang="en-GB" altLang="en-US" sz="2400" dirty="0">
                  <a:solidFill>
                    <a:srgbClr val="000000"/>
                  </a:solidFill>
                  <a:latin typeface="Verdana" panose="020B0604030504040204" pitchFamily="34" charset="0"/>
                </a:rPr>
                <a:t>Lesson types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3099734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Organisation: </a:t>
              </a:r>
              <a:r>
                <a:rPr lang="en-GB" altLang="en-US" sz="2400" dirty="0">
                  <a:solidFill>
                    <a:srgbClr val="000000"/>
                  </a:solidFill>
                  <a:latin typeface="Verdana" panose="020B0604030504040204" pitchFamily="34" charset="0"/>
                </a:rPr>
                <a:t>Schedule</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3" name="Rectangle 12">
            <a:extLst>
              <a:ext uri="{FF2B5EF4-FFF2-40B4-BE49-F238E27FC236}">
                <a16:creationId xmlns:a16="http://schemas.microsoft.com/office/drawing/2014/main" id="{7E117389-B9EA-60E9-D504-286CCCF626F5}"/>
              </a:ext>
            </a:extLst>
          </p:cNvPr>
          <p:cNvSpPr/>
          <p:nvPr/>
        </p:nvSpPr>
        <p:spPr>
          <a:xfrm>
            <a:off x="8724293" y="221045"/>
            <a:ext cx="3168352" cy="602402"/>
          </a:xfrm>
          <a:prstGeom prst="rect">
            <a:avLst/>
          </a:prstGeom>
          <a:solidFill>
            <a:srgbClr val="FFFFD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This information is available in the </a:t>
            </a:r>
            <a:r>
              <a:rPr lang="en-US" sz="1600" i="1" dirty="0">
                <a:solidFill>
                  <a:schemeClr val="tx1"/>
                </a:solidFill>
              </a:rPr>
              <a:t>Module Handbook. </a:t>
            </a:r>
          </a:p>
        </p:txBody>
      </p:sp>
      <p:pic>
        <p:nvPicPr>
          <p:cNvPr id="5" name="Picture 4">
            <a:extLst>
              <a:ext uri="{FF2B5EF4-FFF2-40B4-BE49-F238E27FC236}">
                <a16:creationId xmlns:a16="http://schemas.microsoft.com/office/drawing/2014/main" id="{A08A572A-CB40-EDA6-2992-DA6D3A174001}"/>
              </a:ext>
            </a:extLst>
          </p:cNvPr>
          <p:cNvPicPr>
            <a:picLocks noChangeAspect="1"/>
          </p:cNvPicPr>
          <p:nvPr/>
        </p:nvPicPr>
        <p:blipFill>
          <a:blip r:embed="rId3"/>
          <a:stretch>
            <a:fillRect/>
          </a:stretch>
        </p:blipFill>
        <p:spPr>
          <a:xfrm>
            <a:off x="623392" y="1340768"/>
            <a:ext cx="3606448" cy="4365104"/>
          </a:xfrm>
          <a:prstGeom prst="rect">
            <a:avLst/>
          </a:prstGeom>
        </p:spPr>
      </p:pic>
      <p:pic>
        <p:nvPicPr>
          <p:cNvPr id="14" name="Picture 13">
            <a:extLst>
              <a:ext uri="{FF2B5EF4-FFF2-40B4-BE49-F238E27FC236}">
                <a16:creationId xmlns:a16="http://schemas.microsoft.com/office/drawing/2014/main" id="{381F7C5D-C00F-939E-15CF-B8A8C40D1EAE}"/>
              </a:ext>
            </a:extLst>
          </p:cNvPr>
          <p:cNvPicPr>
            <a:picLocks noChangeAspect="1"/>
          </p:cNvPicPr>
          <p:nvPr/>
        </p:nvPicPr>
        <p:blipFill>
          <a:blip r:embed="rId4"/>
          <a:stretch>
            <a:fillRect/>
          </a:stretch>
        </p:blipFill>
        <p:spPr>
          <a:xfrm>
            <a:off x="4370513" y="1340768"/>
            <a:ext cx="3450974" cy="4365104"/>
          </a:xfrm>
          <a:prstGeom prst="rect">
            <a:avLst/>
          </a:prstGeom>
        </p:spPr>
      </p:pic>
      <p:pic>
        <p:nvPicPr>
          <p:cNvPr id="16" name="Picture 15">
            <a:extLst>
              <a:ext uri="{FF2B5EF4-FFF2-40B4-BE49-F238E27FC236}">
                <a16:creationId xmlns:a16="http://schemas.microsoft.com/office/drawing/2014/main" id="{9B4F7AF3-D327-3C4C-33BB-77687121E872}"/>
              </a:ext>
            </a:extLst>
          </p:cNvPr>
          <p:cNvPicPr>
            <a:picLocks noChangeAspect="1"/>
          </p:cNvPicPr>
          <p:nvPr/>
        </p:nvPicPr>
        <p:blipFill>
          <a:blip r:embed="rId5"/>
          <a:stretch>
            <a:fillRect/>
          </a:stretch>
        </p:blipFill>
        <p:spPr>
          <a:xfrm>
            <a:off x="7975634" y="1340768"/>
            <a:ext cx="3690588" cy="2639435"/>
          </a:xfrm>
          <a:prstGeom prst="rect">
            <a:avLst/>
          </a:prstGeom>
        </p:spPr>
      </p:pic>
    </p:spTree>
    <p:extLst>
      <p:ext uri="{BB962C8B-B14F-4D97-AF65-F5344CB8AC3E}">
        <p14:creationId xmlns:p14="http://schemas.microsoft.com/office/powerpoint/2010/main" val="1058444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Assessment</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393606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C7270CB-D9D2-4B14-96C3-D9BF2D83F467}"/>
              </a:ext>
            </a:extLst>
          </p:cNvPr>
          <p:cNvGraphicFramePr>
            <a:graphicFrameLocks noGrp="1"/>
          </p:cNvGraphicFramePr>
          <p:nvPr>
            <p:extLst>
              <p:ext uri="{D42A27DB-BD31-4B8C-83A1-F6EECF244321}">
                <p14:modId xmlns:p14="http://schemas.microsoft.com/office/powerpoint/2010/main" val="2593109273"/>
              </p:ext>
            </p:extLst>
          </p:nvPr>
        </p:nvGraphicFramePr>
        <p:xfrm>
          <a:off x="689308" y="2298134"/>
          <a:ext cx="10801200" cy="3795191"/>
        </p:xfrm>
        <a:graphic>
          <a:graphicData uri="http://schemas.openxmlformats.org/drawingml/2006/table">
            <a:tbl>
              <a:tblPr/>
              <a:tblGrid>
                <a:gridCol w="8928992">
                  <a:extLst>
                    <a:ext uri="{9D8B030D-6E8A-4147-A177-3AD203B41FA5}">
                      <a16:colId xmlns:a16="http://schemas.microsoft.com/office/drawing/2014/main" val="2414920235"/>
                    </a:ext>
                  </a:extLst>
                </a:gridCol>
                <a:gridCol w="1872208">
                  <a:extLst>
                    <a:ext uri="{9D8B030D-6E8A-4147-A177-3AD203B41FA5}">
                      <a16:colId xmlns:a16="http://schemas.microsoft.com/office/drawing/2014/main" val="1313564078"/>
                    </a:ext>
                  </a:extLst>
                </a:gridCol>
              </a:tblGrid>
              <a:tr h="1054887">
                <a:tc>
                  <a:txBody>
                    <a:bodyPr/>
                    <a:lstStyle/>
                    <a:p>
                      <a:pPr marL="170117" marR="0" indent="0" algn="l" rtl="0">
                        <a:lnSpc>
                          <a:spcPct val="119000"/>
                        </a:lnSpc>
                        <a:spcBef>
                          <a:spcPts val="0"/>
                        </a:spcBef>
                        <a:spcAft>
                          <a:spcPts val="600"/>
                        </a:spcAft>
                      </a:pPr>
                      <a:r>
                        <a:rPr lang="en-US" sz="2400" b="1" i="0" kern="1400" dirty="0">
                          <a:ln>
                            <a:noFill/>
                          </a:ln>
                          <a:solidFill>
                            <a:srgbClr val="FFFFFF"/>
                          </a:solidFill>
                          <a:effectLst/>
                          <a:latin typeface="Calibri "/>
                        </a:rPr>
                        <a:t>In addition, you should be better able to …</a:t>
                      </a:r>
                      <a:endParaRPr lang="en-US" sz="2400" b="1" i="0" kern="1400" dirty="0">
                        <a:ln>
                          <a:noFill/>
                        </a:ln>
                        <a:solidFill>
                          <a:srgbClr val="000000"/>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solidFill>
                      <a:srgbClr val="002060"/>
                    </a:solidFill>
                  </a:tcPr>
                </a:tc>
                <a:tc>
                  <a:txBody>
                    <a:bodyPr/>
                    <a:lstStyle/>
                    <a:p>
                      <a:pPr marR="0" indent="0" algn="ctr" rtl="0">
                        <a:lnSpc>
                          <a:spcPct val="119000"/>
                        </a:lnSpc>
                        <a:spcBef>
                          <a:spcPts val="0"/>
                        </a:spcBef>
                        <a:spcAft>
                          <a:spcPts val="600"/>
                        </a:spcAft>
                      </a:pPr>
                      <a:r>
                        <a:rPr lang="en-US" sz="2000" b="0" kern="1400" dirty="0">
                          <a:ln>
                            <a:noFill/>
                          </a:ln>
                          <a:solidFill>
                            <a:srgbClr val="FFFFFF"/>
                          </a:solidFill>
                          <a:effectLst/>
                          <a:latin typeface="Calibri "/>
                        </a:rPr>
                        <a:t>Intended Learning Outcomes</a:t>
                      </a:r>
                      <a:endParaRPr lang="en-US" sz="2000" b="0" kern="1400" dirty="0">
                        <a:ln>
                          <a:noFill/>
                        </a:ln>
                        <a:solidFill>
                          <a:srgbClr val="000000"/>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solidFill>
                      <a:srgbClr val="002060"/>
                    </a:solidFill>
                  </a:tcPr>
                </a:tc>
                <a:extLst>
                  <a:ext uri="{0D108BD9-81ED-4DB2-BD59-A6C34878D82A}">
                    <a16:rowId xmlns:a16="http://schemas.microsoft.com/office/drawing/2014/main" val="1707929048"/>
                  </a:ext>
                </a:extLst>
              </a:tr>
              <a:tr h="871118">
                <a:tc>
                  <a:txBody>
                    <a:bodyPr/>
                    <a:lstStyle/>
                    <a:p>
                      <a:pPr marL="70333" marR="0" lvl="0" indent="0" algn="l" rtl="0">
                        <a:lnSpc>
                          <a:spcPct val="119000"/>
                        </a:lnSpc>
                        <a:spcBef>
                          <a:spcPts val="0"/>
                        </a:spcBef>
                        <a:spcAft>
                          <a:spcPts val="600"/>
                        </a:spcAft>
                        <a:buFont typeface="Arial" panose="020B0604020202020204" pitchFamily="34" charset="0"/>
                        <a:buNone/>
                      </a:pPr>
                      <a:r>
                        <a:rPr lang="en-US" sz="2400" kern="1400" dirty="0">
                          <a:ln>
                            <a:noFill/>
                          </a:ln>
                          <a:solidFill>
                            <a:srgbClr val="000000"/>
                          </a:solidFill>
                          <a:effectLst/>
                          <a:latin typeface="Calibri "/>
                        </a:rPr>
                        <a:t>identify the key aspects of the course</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tc rowSpan="3">
                  <a:txBody>
                    <a:bodyPr/>
                    <a:lstStyle/>
                    <a:p>
                      <a:pPr marR="0" indent="0" algn="ctr" rtl="0">
                        <a:lnSpc>
                          <a:spcPct val="107000"/>
                        </a:lnSpc>
                        <a:spcBef>
                          <a:spcPts val="0"/>
                        </a:spcBef>
                        <a:spcAft>
                          <a:spcPts val="0"/>
                        </a:spcAft>
                      </a:pPr>
                      <a:r>
                        <a:rPr lang="en-US" sz="2400" kern="1400" dirty="0">
                          <a:ln>
                            <a:noFill/>
                          </a:ln>
                          <a:solidFill>
                            <a:schemeClr val="tx1"/>
                          </a:solidFill>
                          <a:effectLst/>
                          <a:latin typeface="Calibri "/>
                        </a:rPr>
                        <a:t>1.1</a:t>
                      </a:r>
                    </a:p>
                    <a:p>
                      <a:pPr marR="0" indent="0" algn="ctr" rtl="0">
                        <a:lnSpc>
                          <a:spcPct val="107000"/>
                        </a:lnSpc>
                        <a:spcBef>
                          <a:spcPts val="0"/>
                        </a:spcBef>
                        <a:spcAft>
                          <a:spcPts val="0"/>
                        </a:spcAft>
                      </a:pPr>
                      <a:r>
                        <a:rPr lang="en-US" sz="2400" kern="1400" dirty="0">
                          <a:ln>
                            <a:noFill/>
                          </a:ln>
                          <a:solidFill>
                            <a:schemeClr val="tx1"/>
                          </a:solidFill>
                          <a:effectLst/>
                          <a:latin typeface="Calibri "/>
                        </a:rPr>
                        <a:t>1.4</a:t>
                      </a:r>
                    </a:p>
                    <a:p>
                      <a:pPr marR="0" indent="0" algn="ctr" rtl="0">
                        <a:lnSpc>
                          <a:spcPct val="107000"/>
                        </a:lnSpc>
                        <a:spcBef>
                          <a:spcPts val="0"/>
                        </a:spcBef>
                        <a:spcAft>
                          <a:spcPts val="0"/>
                        </a:spcAft>
                      </a:pPr>
                      <a:r>
                        <a:rPr lang="en-US" sz="2400" kern="1400" dirty="0">
                          <a:ln>
                            <a:noFill/>
                          </a:ln>
                          <a:solidFill>
                            <a:schemeClr val="tx1"/>
                          </a:solidFill>
                          <a:effectLst/>
                          <a:latin typeface="Calibri "/>
                        </a:rPr>
                        <a:t>1.6</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extLst>
                  <a:ext uri="{0D108BD9-81ED-4DB2-BD59-A6C34878D82A}">
                    <a16:rowId xmlns:a16="http://schemas.microsoft.com/office/drawing/2014/main" val="3519130901"/>
                  </a:ext>
                </a:extLst>
              </a:tr>
              <a:tr h="871118">
                <a:tc>
                  <a:txBody>
                    <a:bodyPr/>
                    <a:lstStyle/>
                    <a:p>
                      <a:pPr marL="70333" marR="0" lvl="0" indent="0" algn="l" rtl="0">
                        <a:lnSpc>
                          <a:spcPct val="119000"/>
                        </a:lnSpc>
                        <a:spcBef>
                          <a:spcPts val="0"/>
                        </a:spcBef>
                        <a:spcAft>
                          <a:spcPts val="600"/>
                        </a:spcAft>
                        <a:buFont typeface="Arial" panose="020B0604020202020204" pitchFamily="34" charset="0"/>
                        <a:buNone/>
                      </a:pPr>
                      <a:r>
                        <a:rPr lang="en-US" sz="2400" kern="1400" dirty="0">
                          <a:ln>
                            <a:noFill/>
                          </a:ln>
                          <a:solidFill>
                            <a:srgbClr val="000000"/>
                          </a:solidFill>
                          <a:effectLst/>
                          <a:latin typeface="Calibri "/>
                        </a:rPr>
                        <a:t>remember the location of important course documents and information</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tc vMerge="1">
                  <a:txBody>
                    <a:bodyPr/>
                    <a:lstStyle/>
                    <a:p>
                      <a:pPr marR="0" indent="0" algn="ctr" rtl="0">
                        <a:lnSpc>
                          <a:spcPct val="107000"/>
                        </a:lnSpc>
                        <a:spcBef>
                          <a:spcPts val="0"/>
                        </a:spcBef>
                        <a:spcAft>
                          <a:spcPts val="0"/>
                        </a:spcAft>
                      </a:pPr>
                      <a:endParaRPr lang="en-US" sz="2400" kern="1400" dirty="0">
                        <a:ln>
                          <a:noFill/>
                        </a:ln>
                        <a:solidFill>
                          <a:schemeClr val="tx1"/>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extLst>
                  <a:ext uri="{0D108BD9-81ED-4DB2-BD59-A6C34878D82A}">
                    <a16:rowId xmlns:a16="http://schemas.microsoft.com/office/drawing/2014/main" val="2912470556"/>
                  </a:ext>
                </a:extLst>
              </a:tr>
              <a:tr h="871118">
                <a:tc>
                  <a:txBody>
                    <a:bodyPr/>
                    <a:lstStyle/>
                    <a:p>
                      <a:pPr marL="70333" marR="0" lvl="0" indent="0" algn="l" defTabSz="914400" rtl="0" eaLnBrk="1" fontAlgn="auto" latinLnBrk="0" hangingPunct="1">
                        <a:lnSpc>
                          <a:spcPct val="119000"/>
                        </a:lnSpc>
                        <a:spcBef>
                          <a:spcPts val="0"/>
                        </a:spcBef>
                        <a:spcAft>
                          <a:spcPts val="600"/>
                        </a:spcAft>
                        <a:buClrTx/>
                        <a:buSzTx/>
                        <a:buFont typeface="Arial" panose="020B0604020202020204" pitchFamily="34" charset="0"/>
                        <a:buNone/>
                        <a:tabLst/>
                        <a:defRPr/>
                      </a:pPr>
                      <a:r>
                        <a:rPr lang="en-US" sz="2400" kern="1400" dirty="0">
                          <a:ln>
                            <a:noFill/>
                          </a:ln>
                          <a:solidFill>
                            <a:srgbClr val="000000"/>
                          </a:solidFill>
                          <a:effectLst/>
                          <a:latin typeface="Calibri "/>
                        </a:rPr>
                        <a:t>demonstrate an understanding of the principles of EDI+S </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tc vMerge="1">
                  <a:txBody>
                    <a:bodyPr/>
                    <a:lstStyle/>
                    <a:p>
                      <a:pPr marR="0" indent="0" algn="ctr" rtl="0">
                        <a:lnSpc>
                          <a:spcPct val="107000"/>
                        </a:lnSpc>
                        <a:spcBef>
                          <a:spcPts val="0"/>
                        </a:spcBef>
                        <a:spcAft>
                          <a:spcPts val="0"/>
                        </a:spcAft>
                      </a:pPr>
                      <a:endParaRPr lang="en-US" sz="2400" kern="1400" dirty="0">
                        <a:ln>
                          <a:noFill/>
                        </a:ln>
                        <a:solidFill>
                          <a:schemeClr val="tx1"/>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extLst>
                  <a:ext uri="{0D108BD9-81ED-4DB2-BD59-A6C34878D82A}">
                    <a16:rowId xmlns:a16="http://schemas.microsoft.com/office/drawing/2014/main" val="3435947871"/>
                  </a:ext>
                </a:extLst>
              </a:tr>
            </a:tbl>
          </a:graphicData>
        </a:graphic>
      </p:graphicFrame>
      <p:grpSp>
        <p:nvGrpSpPr>
          <p:cNvPr id="3" name="Group 2">
            <a:extLst>
              <a:ext uri="{FF2B5EF4-FFF2-40B4-BE49-F238E27FC236}">
                <a16:creationId xmlns:a16="http://schemas.microsoft.com/office/drawing/2014/main" id="{8CF5E586-D145-AFB3-6F77-C88F0CCDB8E5}"/>
              </a:ext>
            </a:extLst>
          </p:cNvPr>
          <p:cNvGrpSpPr>
            <a:grpSpLocks/>
          </p:cNvGrpSpPr>
          <p:nvPr/>
        </p:nvGrpSpPr>
        <p:grpSpPr bwMode="auto">
          <a:xfrm>
            <a:off x="2567614" y="279943"/>
            <a:ext cx="7956374" cy="556775"/>
            <a:chOff x="103092947" y="106166650"/>
            <a:chExt cx="6633626" cy="556454"/>
          </a:xfrm>
        </p:grpSpPr>
        <p:sp>
          <p:nvSpPr>
            <p:cNvPr id="4" name="Text Box 3">
              <a:extLst>
                <a:ext uri="{FF2B5EF4-FFF2-40B4-BE49-F238E27FC236}">
                  <a16:creationId xmlns:a16="http://schemas.microsoft.com/office/drawing/2014/main" id="{5ADC5981-4915-8BFE-6381-220204D2A061}"/>
                </a:ext>
              </a:extLst>
            </p:cNvPr>
            <p:cNvSpPr txBox="1">
              <a:spLocks noChangeArrowheads="1"/>
            </p:cNvSpPr>
            <p:nvPr/>
          </p:nvSpPr>
          <p:spPr bwMode="auto">
            <a:xfrm>
              <a:off x="103121214" y="106166650"/>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Lesson aims and objectives</a:t>
              </a:r>
              <a:endParaRPr lang="en-US" altLang="en-US" sz="2800" dirty="0">
                <a:latin typeface="Arial" panose="020B0604020202020204" pitchFamily="34" charset="0"/>
              </a:endParaRPr>
            </a:p>
          </p:txBody>
        </p:sp>
        <p:sp>
          <p:nvSpPr>
            <p:cNvPr id="5" name="Rectangle 4">
              <a:extLst>
                <a:ext uri="{FF2B5EF4-FFF2-40B4-BE49-F238E27FC236}">
                  <a16:creationId xmlns:a16="http://schemas.microsoft.com/office/drawing/2014/main" id="{E99128B4-1129-2B84-3553-28B7F5684371}"/>
                </a:ext>
              </a:extLst>
            </p:cNvPr>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6" name="Picture 5" descr="UoN_Primary_Logo_RGB">
            <a:extLst>
              <a:ext uri="{FF2B5EF4-FFF2-40B4-BE49-F238E27FC236}">
                <a16:creationId xmlns:a16="http://schemas.microsoft.com/office/drawing/2014/main" id="{DAF55D3F-6E96-9237-B8E9-4916F36F4A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8" name="TextBox 7">
            <a:extLst>
              <a:ext uri="{FF2B5EF4-FFF2-40B4-BE49-F238E27FC236}">
                <a16:creationId xmlns:a16="http://schemas.microsoft.com/office/drawing/2014/main" id="{0E5CD034-AB82-9548-C425-E30EDB1F42D7}"/>
              </a:ext>
            </a:extLst>
          </p:cNvPr>
          <p:cNvSpPr txBox="1"/>
          <p:nvPr/>
        </p:nvSpPr>
        <p:spPr>
          <a:xfrm>
            <a:off x="689308" y="1251777"/>
            <a:ext cx="10801200" cy="830997"/>
          </a:xfrm>
          <a:prstGeom prst="rect">
            <a:avLst/>
          </a:prstGeom>
          <a:noFill/>
        </p:spPr>
        <p:txBody>
          <a:bodyPr wrap="square">
            <a:spAutoFit/>
          </a:bodyPr>
          <a:lstStyle/>
          <a:p>
            <a:r>
              <a:rPr lang="en-US" sz="2400" dirty="0">
                <a:effectLst/>
                <a:latin typeface="Calibri "/>
                <a:ea typeface="Aptos" panose="020B0004020202020204" pitchFamily="34" charset="0"/>
                <a:cs typeface="Times New Roman" panose="02020603050405020304" pitchFamily="18" charset="0"/>
              </a:rPr>
              <a:t>By the end of this lesson, </a:t>
            </a:r>
            <a:r>
              <a:rPr lang="en-US" sz="2400" b="1" dirty="0">
                <a:effectLst/>
                <a:latin typeface="Calibri "/>
                <a:ea typeface="Aptos" panose="020B0004020202020204" pitchFamily="34" charset="0"/>
                <a:cs typeface="Times New Roman" panose="02020603050405020304" pitchFamily="18" charset="0"/>
              </a:rPr>
              <a:t>you should have enhanced your speaking and listening ability through practice.</a:t>
            </a:r>
            <a:r>
              <a:rPr lang="en-US" sz="2400" dirty="0">
                <a:effectLst/>
                <a:latin typeface="Calibri "/>
                <a:ea typeface="Aptos" panose="020B0004020202020204" pitchFamily="34" charset="0"/>
                <a:cs typeface="Times New Roman" panose="02020603050405020304" pitchFamily="18" charset="0"/>
              </a:rPr>
              <a:t> </a:t>
            </a:r>
            <a:endParaRPr lang="en-GB" sz="2400" dirty="0">
              <a:latin typeface="Calibri "/>
            </a:endParaRPr>
          </a:p>
        </p:txBody>
      </p:sp>
    </p:spTree>
    <p:extLst>
      <p:ext uri="{BB962C8B-B14F-4D97-AF65-F5344CB8AC3E}">
        <p14:creationId xmlns:p14="http://schemas.microsoft.com/office/powerpoint/2010/main" val="2451336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Listening Portfolio</a:t>
              </a:r>
            </a:p>
            <a:p>
              <a:pPr algn="ctr"/>
              <a:r>
                <a:rPr lang="en-US" sz="4000" dirty="0">
                  <a:solidFill>
                    <a:srgbClr val="002060"/>
                  </a:solidFill>
                  <a:latin typeface="Calibri "/>
                </a:rPr>
                <a:t>(Component 1)</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1947118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2576" y="1340843"/>
            <a:ext cx="11756072" cy="954107"/>
          </a:xfrm>
          <a:noFill/>
        </p:spPr>
        <p:txBody>
          <a:bodyPr>
            <a:normAutofit/>
          </a:bodyPr>
          <a:lstStyle/>
          <a:p>
            <a:pPr marL="0" indent="0">
              <a:lnSpc>
                <a:spcPct val="107000"/>
              </a:lnSpc>
              <a:spcBef>
                <a:spcPts val="0"/>
              </a:spcBef>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Listening Portfolio consists of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four</a:t>
            </a:r>
            <a:r>
              <a:rPr lang="en-US" sz="2400" dirty="0">
                <a:effectLst/>
                <a:latin typeface="Calibri" panose="020F0502020204030204" pitchFamily="34" charset="0"/>
                <a:ea typeface="Calibri" panose="020F0502020204030204" pitchFamily="34" charset="0"/>
                <a:cs typeface="Times New Roman" panose="02020603050405020304" pitchFamily="18" charset="0"/>
              </a:rPr>
              <a:t> sets of notes on lectures as follows: </a:t>
            </a:r>
          </a:p>
          <a:p>
            <a:pPr marL="457200" lvl="1" indent="0">
              <a:lnSpc>
                <a:spcPct val="107000"/>
              </a:lnSpc>
              <a:spcBef>
                <a:spcPts val="0"/>
              </a:spcBef>
              <a:buNone/>
            </a:pPr>
            <a:endPar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Listening Portfolio: </a:t>
              </a:r>
              <a:r>
                <a:rPr lang="en-GB" altLang="en-US" sz="2400" dirty="0">
                  <a:solidFill>
                    <a:srgbClr val="000000"/>
                  </a:solidFill>
                  <a:latin typeface="Verdana" panose="020B0604030504040204" pitchFamily="34" charset="0"/>
                </a:rPr>
                <a:t>Task introduction</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2" name="TextBox 1">
            <a:extLst>
              <a:ext uri="{FF2B5EF4-FFF2-40B4-BE49-F238E27FC236}">
                <a16:creationId xmlns:a16="http://schemas.microsoft.com/office/drawing/2014/main" id="{625688DF-0472-6DDE-DA4E-B5B111ED7A49}"/>
              </a:ext>
            </a:extLst>
          </p:cNvPr>
          <p:cNvSpPr txBox="1"/>
          <p:nvPr/>
        </p:nvSpPr>
        <p:spPr>
          <a:xfrm>
            <a:off x="779596" y="5805264"/>
            <a:ext cx="8412748" cy="461665"/>
          </a:xfrm>
          <a:prstGeom prst="rect">
            <a:avLst/>
          </a:prstGeom>
          <a:noFill/>
        </p:spPr>
        <p:txBody>
          <a:bodyPr wrap="square">
            <a:spAutoFit/>
          </a:bodyPr>
          <a:lstStyle/>
          <a:p>
            <a:r>
              <a:rPr lang="en-US" sz="2400" dirty="0">
                <a:latin typeface="Calibri" panose="020F0502020204030204" pitchFamily="34" charset="0"/>
                <a:ea typeface="Calibri" panose="020F0502020204030204" pitchFamily="34" charset="0"/>
                <a:cs typeface="Times New Roman" panose="02020603050405020304" pitchFamily="18" charset="0"/>
              </a:rPr>
              <a:t>More information on this task will also be given in Live Lecture 1.</a:t>
            </a:r>
            <a:r>
              <a:rPr lang="en-US" sz="2400" i="1" dirty="0"/>
              <a:t> </a:t>
            </a:r>
          </a:p>
        </p:txBody>
      </p:sp>
      <p:graphicFrame>
        <p:nvGraphicFramePr>
          <p:cNvPr id="4" name="Table 4">
            <a:extLst>
              <a:ext uri="{FF2B5EF4-FFF2-40B4-BE49-F238E27FC236}">
                <a16:creationId xmlns:a16="http://schemas.microsoft.com/office/drawing/2014/main" id="{FD601C8C-D1A7-420A-6199-4C3D024FA1B5}"/>
              </a:ext>
            </a:extLst>
          </p:cNvPr>
          <p:cNvGraphicFramePr>
            <a:graphicFrameLocks noGrp="1"/>
          </p:cNvGraphicFramePr>
          <p:nvPr>
            <p:extLst>
              <p:ext uri="{D42A27DB-BD31-4B8C-83A1-F6EECF244321}">
                <p14:modId xmlns:p14="http://schemas.microsoft.com/office/powerpoint/2010/main" val="1229036629"/>
              </p:ext>
            </p:extLst>
          </p:nvPr>
        </p:nvGraphicFramePr>
        <p:xfrm>
          <a:off x="779596" y="2237172"/>
          <a:ext cx="10530915" cy="2383656"/>
        </p:xfrm>
        <a:graphic>
          <a:graphicData uri="http://schemas.openxmlformats.org/drawingml/2006/table">
            <a:tbl>
              <a:tblPr firstRow="1" bandRow="1">
                <a:tableStyleId>{5C22544A-7EE6-4342-B048-85BDC9FD1C3A}</a:tableStyleId>
              </a:tblPr>
              <a:tblGrid>
                <a:gridCol w="648670">
                  <a:extLst>
                    <a:ext uri="{9D8B030D-6E8A-4147-A177-3AD203B41FA5}">
                      <a16:colId xmlns:a16="http://schemas.microsoft.com/office/drawing/2014/main" val="1077003641"/>
                    </a:ext>
                  </a:extLst>
                </a:gridCol>
                <a:gridCol w="6325593">
                  <a:extLst>
                    <a:ext uri="{9D8B030D-6E8A-4147-A177-3AD203B41FA5}">
                      <a16:colId xmlns:a16="http://schemas.microsoft.com/office/drawing/2014/main" val="3028593930"/>
                    </a:ext>
                  </a:extLst>
                </a:gridCol>
                <a:gridCol w="3556652">
                  <a:extLst>
                    <a:ext uri="{9D8B030D-6E8A-4147-A177-3AD203B41FA5}">
                      <a16:colId xmlns:a16="http://schemas.microsoft.com/office/drawing/2014/main" val="3390622599"/>
                    </a:ext>
                  </a:extLst>
                </a:gridCol>
              </a:tblGrid>
              <a:tr h="432048">
                <a:tc>
                  <a:txBody>
                    <a:bodyPr/>
                    <a:lstStyle/>
                    <a:p>
                      <a:endParaRPr lang="en-US" sz="2400" dirty="0"/>
                    </a:p>
                  </a:txBody>
                  <a:tcPr/>
                </a:tc>
                <a:tc>
                  <a:txBody>
                    <a:bodyPr/>
                    <a:lstStyle/>
                    <a:p>
                      <a:pPr algn="ctr"/>
                      <a:r>
                        <a:rPr lang="en-US" sz="2400" dirty="0"/>
                        <a:t>Lectures</a:t>
                      </a:r>
                    </a:p>
                  </a:txBody>
                  <a:tcPr anchor="ctr"/>
                </a:tc>
                <a:tc>
                  <a:txBody>
                    <a:bodyPr/>
                    <a:lstStyle/>
                    <a:p>
                      <a:pPr algn="ctr"/>
                      <a:r>
                        <a:rPr lang="en-US" sz="2400" dirty="0"/>
                        <a:t>Due date</a:t>
                      </a:r>
                    </a:p>
                  </a:txBody>
                  <a:tcPr anchor="ctr"/>
                </a:tc>
                <a:extLst>
                  <a:ext uri="{0D108BD9-81ED-4DB2-BD59-A6C34878D82A}">
                    <a16:rowId xmlns:a16="http://schemas.microsoft.com/office/drawing/2014/main" val="2602509298"/>
                  </a:ext>
                </a:extLst>
              </a:tr>
              <a:tr h="642152">
                <a:tc>
                  <a:txBody>
                    <a:bodyPr/>
                    <a:lstStyle/>
                    <a:p>
                      <a:pPr algn="ctr"/>
                      <a:r>
                        <a:rPr lang="en-US" sz="2400" dirty="0"/>
                        <a:t>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Calibri" panose="020F0502020204030204" pitchFamily="34" charset="0"/>
                          <a:ea typeface="Calibri" panose="020F0502020204030204" pitchFamily="34" charset="0"/>
                          <a:cs typeface="Times New Roman" panose="02020603050405020304" pitchFamily="18" charset="0"/>
                        </a:rPr>
                        <a:t>Video lecture B of Core Unit 2</a:t>
                      </a:r>
                    </a:p>
                  </a:txBody>
                  <a:tcPr anchor="ctr"/>
                </a:tc>
                <a:tc>
                  <a:txBody>
                    <a:bodyPr/>
                    <a:lstStyle/>
                    <a:p>
                      <a:pPr algn="ctr"/>
                      <a:r>
                        <a:rPr lang="en-US" sz="2400" dirty="0"/>
                        <a:t>Week 5, Monday 3pm</a:t>
                      </a:r>
                    </a:p>
                  </a:txBody>
                  <a:tcPr anchor="ctr"/>
                </a:tc>
                <a:extLst>
                  <a:ext uri="{0D108BD9-81ED-4DB2-BD59-A6C34878D82A}">
                    <a16:rowId xmlns:a16="http://schemas.microsoft.com/office/drawing/2014/main" val="644838653"/>
                  </a:ext>
                </a:extLst>
              </a:tr>
              <a:tr h="642152">
                <a:tc>
                  <a:txBody>
                    <a:bodyPr/>
                    <a:lstStyle/>
                    <a:p>
                      <a:pPr algn="ctr"/>
                      <a:r>
                        <a:rPr lang="en-US" sz="2400" dirty="0"/>
                        <a:t>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Calibri" panose="020F0502020204030204" pitchFamily="34" charset="0"/>
                          <a:ea typeface="Calibri" panose="020F0502020204030204" pitchFamily="34" charset="0"/>
                          <a:cs typeface="Times New Roman" panose="02020603050405020304" pitchFamily="18" charset="0"/>
                        </a:rPr>
                        <a:t>Live lecture 2</a:t>
                      </a:r>
                    </a:p>
                  </a:txBody>
                  <a:tcPr anchor="ctr"/>
                </a:tc>
                <a:tc>
                  <a:txBody>
                    <a:bodyPr/>
                    <a:lstStyle/>
                    <a:p>
                      <a:pPr algn="ctr"/>
                      <a:r>
                        <a:rPr lang="en-US" sz="2400" dirty="0"/>
                        <a:t>Week 9, Monday 3pm</a:t>
                      </a:r>
                    </a:p>
                  </a:txBody>
                  <a:tcPr anchor="ctr"/>
                </a:tc>
                <a:extLst>
                  <a:ext uri="{0D108BD9-81ED-4DB2-BD59-A6C34878D82A}">
                    <a16:rowId xmlns:a16="http://schemas.microsoft.com/office/drawing/2014/main" val="1788850209"/>
                  </a:ext>
                </a:extLst>
              </a:tr>
              <a:tr h="642152">
                <a:tc>
                  <a:txBody>
                    <a:bodyPr/>
                    <a:lstStyle/>
                    <a:p>
                      <a:pPr algn="ctr"/>
                      <a:r>
                        <a:rPr lang="en-US" sz="2400" dirty="0"/>
                        <a:t>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latin typeface="Calibri" panose="020F0502020204030204" pitchFamily="34" charset="0"/>
                          <a:ea typeface="Calibri" panose="020F0502020204030204" pitchFamily="34" charset="0"/>
                          <a:cs typeface="Times New Roman" panose="02020603050405020304" pitchFamily="18" charset="0"/>
                        </a:rPr>
                        <a:t>Two</a:t>
                      </a:r>
                      <a:r>
                        <a:rPr lang="en-US" sz="2400" dirty="0">
                          <a:latin typeface="Calibri" panose="020F0502020204030204" pitchFamily="34" charset="0"/>
                          <a:ea typeface="Calibri" panose="020F0502020204030204" pitchFamily="34" charset="0"/>
                          <a:cs typeface="Times New Roman" panose="02020603050405020304" pitchFamily="18" charset="0"/>
                        </a:rPr>
                        <a:t> content lectures (approved CELE modules)</a:t>
                      </a:r>
                    </a:p>
                  </a:txBody>
                  <a:tcPr anchor="ctr"/>
                </a:tc>
                <a:tc>
                  <a:txBody>
                    <a:bodyPr/>
                    <a:lstStyle/>
                    <a:p>
                      <a:pPr algn="ctr"/>
                      <a:r>
                        <a:rPr lang="en-US" sz="2400" dirty="0"/>
                        <a:t>Week 12, Monday, 3pm</a:t>
                      </a:r>
                    </a:p>
                  </a:txBody>
                  <a:tcPr anchor="ctr"/>
                </a:tc>
                <a:extLst>
                  <a:ext uri="{0D108BD9-81ED-4DB2-BD59-A6C34878D82A}">
                    <a16:rowId xmlns:a16="http://schemas.microsoft.com/office/drawing/2014/main" val="1808744132"/>
                  </a:ext>
                </a:extLst>
              </a:tr>
            </a:tbl>
          </a:graphicData>
        </a:graphic>
      </p:graphicFrame>
      <p:sp>
        <p:nvSpPr>
          <p:cNvPr id="9" name="Rectangle 8">
            <a:extLst>
              <a:ext uri="{FF2B5EF4-FFF2-40B4-BE49-F238E27FC236}">
                <a16:creationId xmlns:a16="http://schemas.microsoft.com/office/drawing/2014/main" id="{2926627F-DD37-647B-7AD8-5FD6B744D1DE}"/>
              </a:ext>
            </a:extLst>
          </p:cNvPr>
          <p:cNvSpPr/>
          <p:nvPr/>
        </p:nvSpPr>
        <p:spPr>
          <a:xfrm>
            <a:off x="779596" y="4945512"/>
            <a:ext cx="5244396" cy="602402"/>
          </a:xfrm>
          <a:prstGeom prst="rect">
            <a:avLst/>
          </a:prstGeom>
          <a:solidFill>
            <a:srgbClr val="FFFFD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More information is available in the </a:t>
            </a:r>
            <a:r>
              <a:rPr lang="en-US" sz="1600" i="1" dirty="0">
                <a:solidFill>
                  <a:schemeClr val="tx1"/>
                </a:solidFill>
              </a:rPr>
              <a:t>Module Handbook. </a:t>
            </a:r>
          </a:p>
        </p:txBody>
      </p:sp>
    </p:spTree>
    <p:extLst>
      <p:ext uri="{BB962C8B-B14F-4D97-AF65-F5344CB8AC3E}">
        <p14:creationId xmlns:p14="http://schemas.microsoft.com/office/powerpoint/2010/main" val="50047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7368" y="1628800"/>
            <a:ext cx="11521280" cy="4051646"/>
          </a:xfrm>
          <a:noFill/>
        </p:spPr>
        <p:txBody>
          <a:bodyPr>
            <a:normAutofit/>
          </a:bodyPr>
          <a:lstStyle/>
          <a:p>
            <a:pPr marL="0" marR="0" indent="0">
              <a:lnSpc>
                <a:spcPct val="107000"/>
              </a:lnSpc>
              <a:spcBef>
                <a:spcPts val="0"/>
              </a:spcBef>
              <a:spcAft>
                <a:spcPts val="800"/>
              </a:spcAft>
              <a:buNone/>
            </a:pPr>
            <a:r>
              <a:rPr lang="en-US" sz="2400" b="1" dirty="0">
                <a:latin typeface="Calibri" panose="020F0502020204030204" pitchFamily="34" charset="0"/>
                <a:cs typeface="Times New Roman" panose="02020603050405020304" pitchFamily="18" charset="0"/>
              </a:rPr>
              <a:t>Two</a:t>
            </a:r>
            <a:r>
              <a:rPr lang="en-US" sz="2400" dirty="0">
                <a:latin typeface="Calibri" panose="020F0502020204030204" pitchFamily="34" charset="0"/>
                <a:cs typeface="Times New Roman" panose="02020603050405020304" pitchFamily="18" charset="0"/>
              </a:rPr>
              <a:t> criteria:</a:t>
            </a:r>
          </a:p>
          <a:p>
            <a:pPr marL="0" marR="0" indent="0">
              <a:lnSpc>
                <a:spcPct val="107000"/>
              </a:lnSpc>
              <a:spcBef>
                <a:spcPts val="0"/>
              </a:spcBef>
              <a:spcAft>
                <a:spcPts val="800"/>
              </a:spcAft>
              <a:buNone/>
            </a:pPr>
            <a:endParaRPr lang="en-US" sz="2400" dirty="0">
              <a:latin typeface="Calibri" panose="020F0502020204030204" pitchFamily="34" charset="0"/>
              <a:cs typeface="Times New Roman" panose="02020603050405020304" pitchFamily="18" charset="0"/>
            </a:endParaRPr>
          </a:p>
          <a:p>
            <a:pPr marL="342900" marR="0" lvl="1" indent="-342900">
              <a:lnSpc>
                <a:spcPct val="107000"/>
              </a:lnSpc>
              <a:spcBef>
                <a:spcPts val="0"/>
              </a:spcBef>
              <a:spcAft>
                <a:spcPts val="800"/>
              </a:spcAft>
              <a:buFont typeface="Symbol" panose="05050102010706020507" pitchFamily="18" charset="2"/>
              <a:buChar char=""/>
            </a:pPr>
            <a:r>
              <a:rPr lang="en-US" b="1" i="1" dirty="0">
                <a:latin typeface="Calibri" panose="020F0502020204030204" pitchFamily="34" charset="0"/>
                <a:cs typeface="Times New Roman" panose="02020603050405020304" pitchFamily="18" charset="0"/>
              </a:rPr>
              <a:t>Content</a:t>
            </a:r>
            <a:r>
              <a:rPr lang="en-US" dirty="0">
                <a:latin typeface="Calibri" panose="020F0502020204030204" pitchFamily="34" charset="0"/>
                <a:cs typeface="Times New Roman" panose="02020603050405020304" pitchFamily="18" charset="0"/>
              </a:rPr>
              <a:t> (ability to identify key information)</a:t>
            </a:r>
          </a:p>
          <a:p>
            <a:pPr marL="342900" marR="0" lvl="1" indent="-342900">
              <a:lnSpc>
                <a:spcPct val="107000"/>
              </a:lnSpc>
              <a:spcBef>
                <a:spcPts val="0"/>
              </a:spcBef>
              <a:spcAft>
                <a:spcPts val="800"/>
              </a:spcAft>
              <a:buFont typeface="Symbol" panose="05050102010706020507" pitchFamily="18" charset="2"/>
              <a:buChar char=""/>
            </a:pPr>
            <a:r>
              <a:rPr lang="en-US" b="1" i="1" dirty="0">
                <a:latin typeface="Calibri" panose="020F0502020204030204" pitchFamily="34" charset="0"/>
                <a:cs typeface="Times New Roman" panose="02020603050405020304" pitchFamily="18" charset="0"/>
              </a:rPr>
              <a:t>Organisation</a:t>
            </a:r>
            <a:r>
              <a:rPr lang="en-US" i="1" dirty="0">
                <a:latin typeface="Calibri" panose="020F0502020204030204" pitchFamily="34" charset="0"/>
                <a:cs typeface="Times New Roman" panose="02020603050405020304" pitchFamily="18" charset="0"/>
              </a:rPr>
              <a:t> </a:t>
            </a:r>
            <a:r>
              <a:rPr lang="en-US" dirty="0">
                <a:latin typeface="Calibri" panose="020F0502020204030204" pitchFamily="34" charset="0"/>
                <a:cs typeface="Times New Roman" panose="02020603050405020304" pitchFamily="18" charset="0"/>
              </a:rPr>
              <a:t>(ability to </a:t>
            </a:r>
            <a:r>
              <a:rPr lang="en-US" dirty="0" err="1">
                <a:latin typeface="Calibri" panose="020F0502020204030204" pitchFamily="34" charset="0"/>
                <a:cs typeface="Times New Roman" panose="02020603050405020304" pitchFamily="18" charset="0"/>
              </a:rPr>
              <a:t>organise</a:t>
            </a:r>
            <a:r>
              <a:rPr lang="en-US" dirty="0">
                <a:latin typeface="Calibri" panose="020F0502020204030204" pitchFamily="34" charset="0"/>
                <a:cs typeface="Times New Roman" panose="02020603050405020304" pitchFamily="18" charset="0"/>
              </a:rPr>
              <a:t> notes effectively for future use)</a:t>
            </a:r>
          </a:p>
          <a:p>
            <a:pPr marL="0" indent="0">
              <a:buNone/>
            </a:pPr>
            <a:endParaRPr lang="en-US" sz="2000" dirty="0"/>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US" altLang="en-US" sz="2400" b="1" dirty="0">
                  <a:solidFill>
                    <a:srgbClr val="000000"/>
                  </a:solidFill>
                  <a:latin typeface="Verdana" panose="020B0604030504040204" pitchFamily="34" charset="0"/>
                </a:rPr>
                <a:t>Listening Portfolio: </a:t>
              </a:r>
              <a:r>
                <a:rPr lang="en-US" altLang="en-US" sz="2400" dirty="0">
                  <a:solidFill>
                    <a:srgbClr val="000000"/>
                  </a:solidFill>
                  <a:latin typeface="Verdana" panose="020B0604030504040204" pitchFamily="34" charset="0"/>
                </a:rPr>
                <a:t>Marking</a:t>
              </a: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4181038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noChangeAspect="1"/>
          </p:cNvSpPr>
          <p:nvPr>
            <p:ph idx="1"/>
          </p:nvPr>
        </p:nvSpPr>
        <p:spPr>
          <a:xfrm>
            <a:off x="695400" y="1484784"/>
            <a:ext cx="10801200" cy="3672408"/>
          </a:xfrm>
          <a:noFill/>
        </p:spPr>
        <p:txBody>
          <a:bodyPr>
            <a:noAutofit/>
          </a:bodyPr>
          <a:lstStyle/>
          <a:p>
            <a:pPr>
              <a:lnSpc>
                <a:spcPct val="107000"/>
              </a:lnSpc>
              <a:spcBef>
                <a:spcPts val="0"/>
              </a:spcBef>
              <a:spcAft>
                <a:spcPts val="800"/>
              </a:spcAft>
            </a:pPr>
            <a:r>
              <a:rPr lang="en-US" sz="2400" dirty="0">
                <a:latin typeface="Calibri" panose="020F0502020204030204" pitchFamily="34" charset="0"/>
                <a:cs typeface="Times New Roman" panose="02020603050405020304" pitchFamily="18" charset="0"/>
              </a:rPr>
              <a:t>Improve your listening through </a:t>
            </a:r>
            <a:r>
              <a:rPr lang="en-US" sz="2400" b="1" dirty="0">
                <a:latin typeface="Calibri" panose="020F0502020204030204" pitchFamily="34" charset="0"/>
                <a:cs typeface="Times New Roman" panose="02020603050405020304" pitchFamily="18" charset="0"/>
              </a:rPr>
              <a:t>increased practice </a:t>
            </a:r>
            <a:r>
              <a:rPr lang="en-US" sz="2400" dirty="0">
                <a:latin typeface="Calibri" panose="020F0502020204030204" pitchFamily="34" charset="0"/>
                <a:cs typeface="Times New Roman" panose="02020603050405020304" pitchFamily="18" charset="0"/>
              </a:rPr>
              <a:t>outside class</a:t>
            </a:r>
          </a:p>
          <a:p>
            <a:pPr>
              <a:lnSpc>
                <a:spcPct val="107000"/>
              </a:lnSpc>
              <a:spcBef>
                <a:spcPts val="0"/>
              </a:spcBef>
              <a:spcAft>
                <a:spcPts val="800"/>
              </a:spcAft>
            </a:pPr>
            <a:r>
              <a:rPr lang="en-US" sz="2400" dirty="0">
                <a:latin typeface="Calibri" panose="020F0502020204030204" pitchFamily="34" charset="0"/>
                <a:cs typeface="Times New Roman" panose="02020603050405020304" pitchFamily="18" charset="0"/>
              </a:rPr>
              <a:t>Improve your ability to </a:t>
            </a:r>
            <a:r>
              <a:rPr lang="en-US" sz="2400" b="1" dirty="0">
                <a:latin typeface="Calibri" panose="020F0502020204030204" pitchFamily="34" charset="0"/>
                <a:cs typeface="Times New Roman" panose="02020603050405020304" pitchFamily="18" charset="0"/>
              </a:rPr>
              <a:t>focus</a:t>
            </a:r>
            <a:r>
              <a:rPr lang="en-US" sz="2400" dirty="0">
                <a:latin typeface="Calibri" panose="020F0502020204030204" pitchFamily="34" charset="0"/>
                <a:cs typeface="Times New Roman" panose="02020603050405020304" pitchFamily="18" charset="0"/>
              </a:rPr>
              <a:t> on a lecture</a:t>
            </a:r>
          </a:p>
          <a:p>
            <a:pPr>
              <a:lnSpc>
                <a:spcPct val="107000"/>
              </a:lnSpc>
              <a:spcBef>
                <a:spcPts val="0"/>
              </a:spcBef>
              <a:spcAft>
                <a:spcPts val="800"/>
              </a:spcAft>
            </a:pPr>
            <a:r>
              <a:rPr lang="en-US" sz="2400" dirty="0">
                <a:latin typeface="Calibri" panose="020F0502020204030204" pitchFamily="34" charset="0"/>
                <a:cs typeface="Times New Roman" panose="02020603050405020304" pitchFamily="18" charset="0"/>
              </a:rPr>
              <a:t>Improve your ability to </a:t>
            </a:r>
            <a:r>
              <a:rPr lang="en-US" sz="2400" b="1" dirty="0">
                <a:latin typeface="Calibri" panose="020F0502020204030204" pitchFamily="34" charset="0"/>
                <a:cs typeface="Times New Roman" panose="02020603050405020304" pitchFamily="18" charset="0"/>
              </a:rPr>
              <a:t>select</a:t>
            </a:r>
            <a:r>
              <a:rPr lang="en-US" sz="2400" dirty="0">
                <a:latin typeface="Calibri" panose="020F0502020204030204" pitchFamily="34" charset="0"/>
                <a:cs typeface="Times New Roman" panose="02020603050405020304" pitchFamily="18" charset="0"/>
              </a:rPr>
              <a:t> important information </a:t>
            </a:r>
          </a:p>
          <a:p>
            <a:pPr>
              <a:lnSpc>
                <a:spcPct val="107000"/>
              </a:lnSpc>
              <a:spcBef>
                <a:spcPts val="0"/>
              </a:spcBef>
              <a:spcAft>
                <a:spcPts val="800"/>
              </a:spcAft>
            </a:pPr>
            <a:r>
              <a:rPr lang="en-US" sz="2400" dirty="0">
                <a:latin typeface="Calibri" panose="020F0502020204030204" pitchFamily="34" charset="0"/>
                <a:cs typeface="Times New Roman" panose="02020603050405020304" pitchFamily="18" charset="0"/>
              </a:rPr>
              <a:t>Improve your ability to take effective notes for </a:t>
            </a:r>
            <a:r>
              <a:rPr lang="en-US" sz="2400" b="1" dirty="0">
                <a:latin typeface="Calibri" panose="020F0502020204030204" pitchFamily="34" charset="0"/>
                <a:cs typeface="Times New Roman" panose="02020603050405020304" pitchFamily="18" charset="0"/>
              </a:rPr>
              <a:t>future use </a:t>
            </a:r>
            <a:r>
              <a:rPr lang="en-US" sz="2400" dirty="0">
                <a:latin typeface="Calibri" panose="020F0502020204030204" pitchFamily="34" charset="0"/>
                <a:cs typeface="Times New Roman" panose="02020603050405020304" pitchFamily="18" charset="0"/>
              </a:rPr>
              <a:t>(e.g. in a seminar or group discussion)</a:t>
            </a:r>
          </a:p>
          <a:p>
            <a:pPr>
              <a:lnSpc>
                <a:spcPct val="107000"/>
              </a:lnSpc>
              <a:spcBef>
                <a:spcPts val="0"/>
              </a:spcBef>
              <a:spcAft>
                <a:spcPts val="800"/>
              </a:spcAft>
            </a:pPr>
            <a:r>
              <a:rPr lang="en-US" sz="2400" dirty="0">
                <a:latin typeface="Calibri" panose="020F0502020204030204" pitchFamily="34" charset="0"/>
                <a:cs typeface="Times New Roman" panose="02020603050405020304" pitchFamily="18" charset="0"/>
              </a:rPr>
              <a:t>Understand the importance of </a:t>
            </a:r>
            <a:r>
              <a:rPr lang="en-US" sz="2400" b="1" dirty="0">
                <a:latin typeface="Calibri" panose="020F0502020204030204" pitchFamily="34" charset="0"/>
                <a:cs typeface="Times New Roman" panose="02020603050405020304" pitchFamily="18" charset="0"/>
              </a:rPr>
              <a:t>applying</a:t>
            </a:r>
            <a:r>
              <a:rPr lang="en-US" sz="2400" dirty="0">
                <a:latin typeface="Calibri" panose="020F0502020204030204" pitchFamily="34" charset="0"/>
                <a:cs typeface="Times New Roman" panose="02020603050405020304" pitchFamily="18" charset="0"/>
              </a:rPr>
              <a:t> these note-taking skills to lectures on other modules</a:t>
            </a:r>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Listening Portfolio: </a:t>
              </a:r>
              <a:r>
                <a:rPr lang="en-GB" altLang="en-US" sz="2400" dirty="0">
                  <a:solidFill>
                    <a:srgbClr val="000000"/>
                  </a:solidFill>
                  <a:latin typeface="Verdana" panose="020B0604030504040204" pitchFamily="34" charset="0"/>
                </a:rPr>
                <a:t>Rationale</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4221347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Group Discussion Exam</a:t>
              </a:r>
            </a:p>
            <a:p>
              <a:pPr algn="ctr"/>
              <a:r>
                <a:rPr lang="en-US" sz="4000" dirty="0">
                  <a:solidFill>
                    <a:srgbClr val="002060"/>
                  </a:solidFill>
                  <a:latin typeface="Calibri "/>
                </a:rPr>
                <a:t>(Component 2)</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2229019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7368" y="1844824"/>
            <a:ext cx="11377264" cy="4051646"/>
          </a:xfrm>
          <a:noFill/>
        </p:spPr>
        <p:txBody>
          <a:bodyPr>
            <a:normAutofit/>
          </a:bodyPr>
          <a:lstStyle/>
          <a:p>
            <a:pPr marL="342900" indent="-342900">
              <a:lnSpc>
                <a:spcPct val="107000"/>
              </a:lnSpc>
              <a:spcBef>
                <a:spcPts val="0"/>
              </a:spcBef>
              <a:buFont typeface="Symbol" panose="05050102010706020507" pitchFamily="18" charset="2"/>
              <a:buChar char=""/>
            </a:pPr>
            <a:r>
              <a:rPr lang="en-US" sz="2400" dirty="0">
                <a:latin typeface="Calibri" panose="020F0502020204030204" pitchFamily="34" charset="0"/>
                <a:cs typeface="Times New Roman" panose="02020603050405020304" pitchFamily="18" charset="0"/>
              </a:rPr>
              <a:t>Groups of 3 or 4 students.</a:t>
            </a:r>
          </a:p>
          <a:p>
            <a:pPr marL="342900" indent="-342900">
              <a:lnSpc>
                <a:spcPct val="107000"/>
              </a:lnSpc>
              <a:spcBef>
                <a:spcPts val="0"/>
              </a:spcBef>
              <a:buFont typeface="Symbol" panose="05050102010706020507" pitchFamily="18" charset="2"/>
              <a:buChar char=""/>
            </a:pPr>
            <a:endParaRPr lang="en-US" sz="2400" dirty="0">
              <a:latin typeface="Calibri" panose="020F0502020204030204" pitchFamily="34" charset="0"/>
              <a:cs typeface="Times New Roman" panose="02020603050405020304" pitchFamily="18" charset="0"/>
            </a:endParaRPr>
          </a:p>
          <a:p>
            <a:pPr marL="342900" indent="-342900">
              <a:lnSpc>
                <a:spcPct val="107000"/>
              </a:lnSpc>
              <a:spcBef>
                <a:spcPts val="0"/>
              </a:spcBef>
              <a:buFont typeface="Symbol" panose="05050102010706020507" pitchFamily="18" charset="2"/>
              <a:buChar char=""/>
            </a:pPr>
            <a:r>
              <a:rPr lang="en-US" sz="2400" dirty="0">
                <a:latin typeface="Calibri" panose="020F0502020204030204" pitchFamily="34" charset="0"/>
                <a:cs typeface="Times New Roman" panose="02020603050405020304" pitchFamily="18" charset="0"/>
              </a:rPr>
              <a:t>Your group will be given a discussion task (topic based on Core Units 1-6).</a:t>
            </a:r>
          </a:p>
          <a:p>
            <a:pPr marL="342900" indent="-342900">
              <a:lnSpc>
                <a:spcPct val="107000"/>
              </a:lnSpc>
              <a:spcBef>
                <a:spcPts val="0"/>
              </a:spcBef>
              <a:buFont typeface="Symbol" panose="05050102010706020507" pitchFamily="18" charset="2"/>
              <a:buChar char=""/>
            </a:pPr>
            <a:endParaRPr lang="en-US" sz="2400" dirty="0">
              <a:latin typeface="Calibri" panose="020F0502020204030204" pitchFamily="34" charset="0"/>
              <a:cs typeface="Times New Roman" panose="02020603050405020304" pitchFamily="18" charset="0"/>
            </a:endParaRPr>
          </a:p>
          <a:p>
            <a:pPr marL="342900" indent="-342900">
              <a:lnSpc>
                <a:spcPct val="107000"/>
              </a:lnSpc>
              <a:spcBef>
                <a:spcPts val="0"/>
              </a:spcBef>
              <a:buFont typeface="Symbol" panose="05050102010706020507" pitchFamily="18" charset="2"/>
              <a:buChar char=""/>
            </a:pPr>
            <a:r>
              <a:rPr lang="en-US" sz="2400" dirty="0">
                <a:latin typeface="Calibri" panose="020F0502020204030204" pitchFamily="34" charset="0"/>
                <a:cs typeface="Times New Roman" panose="02020603050405020304" pitchFamily="18" charset="0"/>
              </a:rPr>
              <a:t>2 minutes preparation time, and then either 9 min (group of 3 students) or 12 min (group of 4 students) for the discussion.</a:t>
            </a:r>
          </a:p>
          <a:p>
            <a:pPr marL="342900" indent="-342900">
              <a:lnSpc>
                <a:spcPct val="107000"/>
              </a:lnSpc>
              <a:spcBef>
                <a:spcPts val="0"/>
              </a:spcBef>
              <a:buFont typeface="Symbol" panose="05050102010706020507" pitchFamily="18" charset="2"/>
              <a:buChar char=""/>
            </a:pPr>
            <a:endParaRPr lang="en-US" sz="2400" dirty="0">
              <a:latin typeface="Calibri" panose="020F0502020204030204" pitchFamily="34" charset="0"/>
              <a:cs typeface="Times New Roman" panose="02020603050405020304" pitchFamily="18" charset="0"/>
            </a:endParaRPr>
          </a:p>
          <a:p>
            <a:pPr marL="342900" indent="-342900">
              <a:lnSpc>
                <a:spcPct val="107000"/>
              </a:lnSpc>
              <a:spcBef>
                <a:spcPts val="0"/>
              </a:spcBef>
              <a:buFont typeface="Symbol" panose="05050102010706020507" pitchFamily="18" charset="2"/>
              <a:buChar char=""/>
            </a:pPr>
            <a:r>
              <a:rPr lang="en-US" sz="2400" dirty="0">
                <a:latin typeface="Calibri" panose="020F0502020204030204" pitchFamily="34" charset="0"/>
                <a:cs typeface="Times New Roman" panose="02020603050405020304" pitchFamily="18" charset="0"/>
              </a:rPr>
              <a:t>Students are assessed individually but must work cooperatively to complete the task.</a:t>
            </a:r>
            <a:endParaRPr lang="en-US" sz="2000" dirty="0"/>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US" altLang="en-US" sz="2400" b="1" dirty="0">
                  <a:solidFill>
                    <a:srgbClr val="000000"/>
                  </a:solidFill>
                  <a:latin typeface="Verdana" panose="020B0604030504040204" pitchFamily="34" charset="0"/>
                </a:rPr>
                <a:t>Group Discussion Exam: </a:t>
              </a:r>
              <a:r>
                <a:rPr lang="en-US" altLang="en-US" sz="2400" dirty="0">
                  <a:solidFill>
                    <a:srgbClr val="000000"/>
                  </a:solidFill>
                  <a:latin typeface="Verdana" panose="020B0604030504040204" pitchFamily="34" charset="0"/>
                </a:rPr>
                <a:t>Task introduction</a:t>
              </a: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2" name="Rectangle 1">
            <a:extLst>
              <a:ext uri="{FF2B5EF4-FFF2-40B4-BE49-F238E27FC236}">
                <a16:creationId xmlns:a16="http://schemas.microsoft.com/office/drawing/2014/main" id="{4B32199D-AED2-F672-AB67-F9DAB7CD42E9}"/>
              </a:ext>
            </a:extLst>
          </p:cNvPr>
          <p:cNvSpPr/>
          <p:nvPr/>
        </p:nvSpPr>
        <p:spPr>
          <a:xfrm>
            <a:off x="6384032" y="5595269"/>
            <a:ext cx="5244396" cy="602402"/>
          </a:xfrm>
          <a:prstGeom prst="rect">
            <a:avLst/>
          </a:prstGeom>
          <a:solidFill>
            <a:srgbClr val="FFFFD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More information is available in the </a:t>
            </a:r>
            <a:r>
              <a:rPr lang="en-US" sz="1600" i="1" dirty="0">
                <a:solidFill>
                  <a:schemeClr val="tx1"/>
                </a:solidFill>
              </a:rPr>
              <a:t>Module Handbook. </a:t>
            </a:r>
          </a:p>
        </p:txBody>
      </p:sp>
    </p:spTree>
    <p:extLst>
      <p:ext uri="{BB962C8B-B14F-4D97-AF65-F5344CB8AC3E}">
        <p14:creationId xmlns:p14="http://schemas.microsoft.com/office/powerpoint/2010/main" val="2977609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7368" y="1628800"/>
            <a:ext cx="11521280" cy="4051646"/>
          </a:xfrm>
          <a:noFill/>
        </p:spPr>
        <p:txBody>
          <a:bodyPr>
            <a:normAutofit/>
          </a:bodyPr>
          <a:lstStyle/>
          <a:p>
            <a:pPr marL="0" marR="0" indent="0">
              <a:lnSpc>
                <a:spcPct val="107000"/>
              </a:lnSpc>
              <a:spcBef>
                <a:spcPts val="0"/>
              </a:spcBef>
              <a:spcAft>
                <a:spcPts val="800"/>
              </a:spcAft>
              <a:buNone/>
            </a:pPr>
            <a:r>
              <a:rPr lang="en-US" sz="2400" b="1" dirty="0">
                <a:latin typeface="Calibri" panose="020F0502020204030204" pitchFamily="34" charset="0"/>
                <a:cs typeface="Times New Roman" panose="02020603050405020304" pitchFamily="18" charset="0"/>
              </a:rPr>
              <a:t>Three</a:t>
            </a:r>
            <a:r>
              <a:rPr lang="en-US" sz="2400" dirty="0">
                <a:latin typeface="Calibri" panose="020F0502020204030204" pitchFamily="34" charset="0"/>
                <a:cs typeface="Times New Roman" panose="02020603050405020304" pitchFamily="18" charset="0"/>
              </a:rPr>
              <a:t> criteria:</a:t>
            </a:r>
          </a:p>
          <a:p>
            <a:pPr marL="0" marR="0" indent="0">
              <a:lnSpc>
                <a:spcPct val="107000"/>
              </a:lnSpc>
              <a:spcBef>
                <a:spcPts val="0"/>
              </a:spcBef>
              <a:spcAft>
                <a:spcPts val="800"/>
              </a:spcAft>
              <a:buNone/>
            </a:pPr>
            <a:endParaRPr lang="en-US" sz="2400" dirty="0">
              <a:latin typeface="Calibri" panose="020F0502020204030204" pitchFamily="34" charset="0"/>
              <a:cs typeface="Times New Roman" panose="02020603050405020304" pitchFamily="18" charset="0"/>
            </a:endParaRPr>
          </a:p>
          <a:p>
            <a:pPr marL="342900" marR="0" lvl="1" indent="-342900">
              <a:lnSpc>
                <a:spcPct val="107000"/>
              </a:lnSpc>
              <a:spcBef>
                <a:spcPts val="0"/>
              </a:spcBef>
              <a:spcAft>
                <a:spcPts val="800"/>
              </a:spcAft>
              <a:buFont typeface="Symbol" panose="05050102010706020507" pitchFamily="18" charset="2"/>
              <a:buChar char=""/>
            </a:pPr>
            <a:r>
              <a:rPr lang="en-US" i="1" dirty="0">
                <a:latin typeface="Calibri" panose="020F0502020204030204" pitchFamily="34" charset="0"/>
                <a:cs typeface="Times New Roman" panose="02020603050405020304" pitchFamily="18" charset="0"/>
              </a:rPr>
              <a:t>Task response</a:t>
            </a:r>
          </a:p>
          <a:p>
            <a:pPr marL="342900" marR="0" lvl="1" indent="-342900">
              <a:lnSpc>
                <a:spcPct val="107000"/>
              </a:lnSpc>
              <a:spcBef>
                <a:spcPts val="0"/>
              </a:spcBef>
              <a:spcAft>
                <a:spcPts val="800"/>
              </a:spcAft>
              <a:buFont typeface="Symbol" panose="05050102010706020507" pitchFamily="18" charset="2"/>
              <a:buChar char=""/>
            </a:pPr>
            <a:r>
              <a:rPr lang="en-US" i="1" dirty="0">
                <a:latin typeface="Calibri" panose="020F0502020204030204" pitchFamily="34" charset="0"/>
                <a:cs typeface="Times New Roman" panose="02020603050405020304" pitchFamily="18" charset="0"/>
              </a:rPr>
              <a:t>Interaction</a:t>
            </a:r>
          </a:p>
          <a:p>
            <a:pPr marL="342900" marR="0" lvl="1" indent="-342900">
              <a:lnSpc>
                <a:spcPct val="107000"/>
              </a:lnSpc>
              <a:spcBef>
                <a:spcPts val="0"/>
              </a:spcBef>
              <a:spcAft>
                <a:spcPts val="800"/>
              </a:spcAft>
              <a:buFont typeface="Symbol" panose="05050102010706020507" pitchFamily="18" charset="2"/>
              <a:buChar char=""/>
            </a:pPr>
            <a:r>
              <a:rPr lang="en-US" i="1" dirty="0">
                <a:latin typeface="Calibri" panose="020F0502020204030204" pitchFamily="34" charset="0"/>
                <a:cs typeface="Times New Roman" panose="02020603050405020304" pitchFamily="18" charset="0"/>
              </a:rPr>
              <a:t>Delivery</a:t>
            </a:r>
            <a:endParaRPr lang="en-US" dirty="0">
              <a:latin typeface="Calibri" panose="020F0502020204030204" pitchFamily="34" charset="0"/>
              <a:cs typeface="Times New Roman" panose="02020603050405020304" pitchFamily="18" charset="0"/>
            </a:endParaRPr>
          </a:p>
          <a:p>
            <a:pPr marL="0" indent="0">
              <a:buNone/>
            </a:pPr>
            <a:endParaRPr lang="en-US" sz="2000" dirty="0"/>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US" altLang="en-US" sz="2400" b="1" dirty="0">
                  <a:solidFill>
                    <a:srgbClr val="000000"/>
                  </a:solidFill>
                  <a:latin typeface="Verdana" panose="020B0604030504040204" pitchFamily="34" charset="0"/>
                </a:rPr>
                <a:t>Group Discussion Exam: </a:t>
              </a:r>
              <a:r>
                <a:rPr lang="en-US" altLang="en-US" sz="2400" dirty="0">
                  <a:solidFill>
                    <a:srgbClr val="000000"/>
                  </a:solidFill>
                  <a:latin typeface="Verdana" panose="020B0604030504040204" pitchFamily="34" charset="0"/>
                </a:rPr>
                <a:t>Scoring</a:t>
              </a: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2080210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7408" y="1628800"/>
            <a:ext cx="10585176" cy="4051646"/>
          </a:xfrm>
          <a:noFill/>
        </p:spPr>
        <p:txBody>
          <a:bodyPr>
            <a:normAutofit/>
          </a:bodyPr>
          <a:lstStyle/>
          <a:p>
            <a:pPr>
              <a:lnSpc>
                <a:spcPct val="107000"/>
              </a:lnSpc>
              <a:spcBef>
                <a:spcPts val="0"/>
              </a:spcBef>
              <a:spcAft>
                <a:spcPts val="800"/>
              </a:spcAft>
            </a:pPr>
            <a:r>
              <a:rPr lang="en-US" sz="2400" dirty="0">
                <a:latin typeface="Calibri" panose="020F0502020204030204" pitchFamily="34" charset="0"/>
                <a:cs typeface="Times New Roman" panose="02020603050405020304" pitchFamily="18" charset="0"/>
              </a:rPr>
              <a:t>Increase your </a:t>
            </a:r>
            <a:r>
              <a:rPr lang="en-US" sz="2400" b="1" dirty="0">
                <a:latin typeface="Calibri" panose="020F0502020204030204" pitchFamily="34" charset="0"/>
                <a:cs typeface="Times New Roman" panose="02020603050405020304" pitchFamily="18" charset="0"/>
              </a:rPr>
              <a:t>confidence</a:t>
            </a:r>
            <a:r>
              <a:rPr lang="en-US" sz="2400" dirty="0">
                <a:latin typeface="Calibri" panose="020F0502020204030204" pitchFamily="34" charset="0"/>
                <a:cs typeface="Times New Roman" panose="02020603050405020304" pitchFamily="18" charset="0"/>
              </a:rPr>
              <a:t> in speaking in a group</a:t>
            </a:r>
          </a:p>
          <a:p>
            <a:pPr>
              <a:lnSpc>
                <a:spcPct val="107000"/>
              </a:lnSpc>
              <a:spcBef>
                <a:spcPts val="0"/>
              </a:spcBef>
              <a:spcAft>
                <a:spcPts val="800"/>
              </a:spcAft>
            </a:pPr>
            <a:r>
              <a:rPr lang="en-US" sz="2400" dirty="0">
                <a:latin typeface="Calibri" panose="020F0502020204030204" pitchFamily="34" charset="0"/>
                <a:cs typeface="Times New Roman" panose="02020603050405020304" pitchFamily="18" charset="0"/>
              </a:rPr>
              <a:t>Improve your ability to </a:t>
            </a:r>
            <a:r>
              <a:rPr lang="en-US" sz="2400" b="1" dirty="0">
                <a:latin typeface="Calibri" panose="020F0502020204030204" pitchFamily="34" charset="0"/>
                <a:cs typeface="Times New Roman" panose="02020603050405020304" pitchFamily="18" charset="0"/>
              </a:rPr>
              <a:t>explain</a:t>
            </a:r>
            <a:r>
              <a:rPr lang="en-US" sz="2400" dirty="0">
                <a:latin typeface="Calibri" panose="020F0502020204030204" pitchFamily="34" charset="0"/>
                <a:cs typeface="Times New Roman" panose="02020603050405020304" pitchFamily="18" charset="0"/>
              </a:rPr>
              <a:t> your ideas logically and in-depth (with </a:t>
            </a:r>
            <a:r>
              <a:rPr lang="en-US" sz="2400" b="1" dirty="0">
                <a:latin typeface="Calibri" panose="020F0502020204030204" pitchFamily="34" charset="0"/>
                <a:cs typeface="Times New Roman" panose="02020603050405020304" pitchFamily="18" charset="0"/>
              </a:rPr>
              <a:t>support from sources</a:t>
            </a:r>
            <a:r>
              <a:rPr lang="en-US" sz="2400" dirty="0">
                <a:latin typeface="Calibri" panose="020F0502020204030204" pitchFamily="34" charset="0"/>
                <a:cs typeface="Times New Roman" panose="02020603050405020304" pitchFamily="18" charset="0"/>
              </a:rPr>
              <a:t>)</a:t>
            </a:r>
          </a:p>
          <a:p>
            <a:pPr>
              <a:lnSpc>
                <a:spcPct val="107000"/>
              </a:lnSpc>
              <a:spcBef>
                <a:spcPts val="0"/>
              </a:spcBef>
              <a:spcAft>
                <a:spcPts val="800"/>
              </a:spcAft>
            </a:pPr>
            <a:r>
              <a:rPr lang="en-US" sz="2400" dirty="0">
                <a:latin typeface="Calibri" panose="020F0502020204030204" pitchFamily="34" charset="0"/>
                <a:cs typeface="Times New Roman" panose="02020603050405020304" pitchFamily="18" charset="0"/>
              </a:rPr>
              <a:t>Improve your ability to build a discussion through </a:t>
            </a:r>
            <a:r>
              <a:rPr lang="en-US" sz="2400" b="1" dirty="0">
                <a:latin typeface="Calibri" panose="020F0502020204030204" pitchFamily="34" charset="0"/>
                <a:cs typeface="Times New Roman" panose="02020603050405020304" pitchFamily="18" charset="0"/>
              </a:rPr>
              <a:t>listening</a:t>
            </a:r>
            <a:r>
              <a:rPr lang="en-US" sz="2400" dirty="0">
                <a:latin typeface="Calibri" panose="020F0502020204030204" pitchFamily="34" charset="0"/>
                <a:cs typeface="Times New Roman" panose="02020603050405020304" pitchFamily="18" charset="0"/>
              </a:rPr>
              <a:t> and </a:t>
            </a:r>
            <a:r>
              <a:rPr lang="en-US" sz="2400" b="1" dirty="0">
                <a:latin typeface="Calibri" panose="020F0502020204030204" pitchFamily="34" charset="0"/>
                <a:cs typeface="Times New Roman" panose="02020603050405020304" pitchFamily="18" charset="0"/>
              </a:rPr>
              <a:t>developing</a:t>
            </a:r>
            <a:r>
              <a:rPr lang="en-US" sz="2400" dirty="0">
                <a:latin typeface="Calibri" panose="020F0502020204030204" pitchFamily="34" charset="0"/>
                <a:cs typeface="Times New Roman" panose="02020603050405020304" pitchFamily="18" charset="0"/>
              </a:rPr>
              <a:t> the ideas of others</a:t>
            </a:r>
          </a:p>
          <a:p>
            <a:pPr>
              <a:lnSpc>
                <a:spcPct val="107000"/>
              </a:lnSpc>
              <a:spcBef>
                <a:spcPts val="0"/>
              </a:spcBef>
              <a:spcAft>
                <a:spcPts val="800"/>
              </a:spcAft>
            </a:pPr>
            <a:r>
              <a:rPr lang="en-US" sz="2400" dirty="0">
                <a:latin typeface="Calibri" panose="020F0502020204030204" pitchFamily="34" charset="0"/>
                <a:cs typeface="Times New Roman" panose="02020603050405020304" pitchFamily="18" charset="0"/>
              </a:rPr>
              <a:t>Improve your ability to work </a:t>
            </a:r>
            <a:r>
              <a:rPr lang="en-US" sz="2400" b="1" dirty="0">
                <a:latin typeface="Calibri" panose="020F0502020204030204" pitchFamily="34" charset="0"/>
                <a:cs typeface="Times New Roman" panose="02020603050405020304" pitchFamily="18" charset="0"/>
              </a:rPr>
              <a:t>collaboratively</a:t>
            </a:r>
            <a:r>
              <a:rPr lang="en-US" sz="2400" dirty="0">
                <a:latin typeface="Calibri" panose="020F0502020204030204" pitchFamily="34" charset="0"/>
                <a:cs typeface="Times New Roman" panose="02020603050405020304" pitchFamily="18" charset="0"/>
              </a:rPr>
              <a:t> to complete a task</a:t>
            </a:r>
          </a:p>
          <a:p>
            <a:pPr marL="0" marR="0" indent="0">
              <a:lnSpc>
                <a:spcPct val="107000"/>
              </a:lnSpc>
              <a:spcBef>
                <a:spcPts val="0"/>
              </a:spcBef>
              <a:spcAft>
                <a:spcPts val="800"/>
              </a:spcAft>
              <a:buNone/>
            </a:pPr>
            <a:endParaRPr lang="en-US" sz="2400" dirty="0">
              <a:latin typeface="Calibri" panose="020F0502020204030204" pitchFamily="34" charset="0"/>
              <a:cs typeface="Times New Roman" panose="02020603050405020304" pitchFamily="18" charset="0"/>
            </a:endParaRPr>
          </a:p>
          <a:p>
            <a:pPr marL="0" indent="0">
              <a:buNone/>
            </a:pPr>
            <a:endParaRPr lang="en-US" sz="2000" dirty="0"/>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US" altLang="en-US" sz="2400" b="1" dirty="0">
                  <a:solidFill>
                    <a:srgbClr val="000000"/>
                  </a:solidFill>
                  <a:latin typeface="Verdana" panose="020B0604030504040204" pitchFamily="34" charset="0"/>
                </a:rPr>
                <a:t>Group Discussion Exam: </a:t>
              </a:r>
              <a:r>
                <a:rPr lang="en-US" altLang="en-US" sz="2400" dirty="0">
                  <a:solidFill>
                    <a:srgbClr val="000000"/>
                  </a:solidFill>
                  <a:latin typeface="Verdana" panose="020B0604030504040204" pitchFamily="34" charset="0"/>
                </a:rPr>
                <a:t>Rationale</a:t>
              </a: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1274768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Review: </a:t>
              </a:r>
              <a:r>
                <a:rPr lang="en-GB" altLang="en-US" sz="2400" i="1" dirty="0">
                  <a:solidFill>
                    <a:srgbClr val="000000"/>
                  </a:solidFill>
                  <a:latin typeface="Verdana" panose="020B0604030504040204" pitchFamily="34" charset="0"/>
                </a:rPr>
                <a:t>Orientation Quiz </a:t>
              </a:r>
              <a:r>
                <a:rPr lang="en-GB" altLang="en-US" sz="2400" dirty="0">
                  <a:solidFill>
                    <a:srgbClr val="000000"/>
                  </a:solidFill>
                  <a:latin typeface="Verdana" panose="020B0604030504040204" pitchFamily="34" charset="0"/>
                </a:rPr>
                <a:t>answers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 name="TextBox 4">
            <a:extLst>
              <a:ext uri="{FF2B5EF4-FFF2-40B4-BE49-F238E27FC236}">
                <a16:creationId xmlns:a16="http://schemas.microsoft.com/office/drawing/2014/main" id="{B57E3AF0-BA59-A0DB-AFBC-87EA474432C4}"/>
              </a:ext>
            </a:extLst>
          </p:cNvPr>
          <p:cNvSpPr txBox="1"/>
          <p:nvPr/>
        </p:nvSpPr>
        <p:spPr>
          <a:xfrm>
            <a:off x="191344" y="1013973"/>
            <a:ext cx="11665296" cy="5632311"/>
          </a:xfrm>
          <a:prstGeom prst="rect">
            <a:avLst/>
          </a:prstGeom>
          <a:noFill/>
        </p:spPr>
        <p:txBody>
          <a:bodyPr wrap="square">
            <a:spAutoFit/>
          </a:bodyPr>
          <a:lstStyle/>
          <a:p>
            <a:pPr marL="342900" indent="-342900">
              <a:buFont typeface="+mj-lt"/>
              <a:buAutoNum type="arabicPeriod"/>
            </a:pPr>
            <a:r>
              <a:rPr lang="en-US" sz="2400" dirty="0">
                <a:latin typeface="Calibri" panose="020F0502020204030204" pitchFamily="34" charset="0"/>
                <a:ea typeface="DengXian" panose="02010600030101010101" pitchFamily="2" charset="-122"/>
                <a:cs typeface="Times New Roman" panose="02020603050405020304" pitchFamily="18" charset="0"/>
              </a:rPr>
              <a:t>What kind of ‘Lab’ is linked to the OCSa Moodle page?</a:t>
            </a:r>
          </a:p>
          <a:p>
            <a:pPr lvl="1"/>
            <a:r>
              <a:rPr lang="en-US" sz="2400" i="1" dirty="0">
                <a:solidFill>
                  <a:srgbClr val="0070C0"/>
                </a:solidFill>
              </a:rPr>
              <a:t>Writing Lab - which can also help with listening &amp; speaking!</a:t>
            </a:r>
          </a:p>
          <a:p>
            <a:pPr marL="342900" marR="0" lvl="0" indent="-342900">
              <a:buFont typeface="+mj-lt"/>
              <a:buAutoNum type="arabicPeriod"/>
            </a:pPr>
            <a:r>
              <a:rPr lang="en-US" sz="2400" dirty="0">
                <a:effectLst/>
                <a:latin typeface="Calibri" panose="020F0502020204030204" pitchFamily="34" charset="0"/>
                <a:ea typeface="DengXian" panose="02010600030101010101" pitchFamily="2" charset="-122"/>
                <a:cs typeface="Times New Roman" panose="02020603050405020304" pitchFamily="18" charset="0"/>
              </a:rPr>
              <a:t>What main sections does the OCSa Moodle page have?</a:t>
            </a:r>
          </a:p>
          <a:p>
            <a:pPr lvl="1"/>
            <a:r>
              <a:rPr lang="en-US" sz="2400" i="1" dirty="0">
                <a:solidFill>
                  <a:srgbClr val="0070C0"/>
                </a:solidFill>
              </a:rPr>
              <a:t>General section, About this module, Assessment, weekly sections</a:t>
            </a:r>
          </a:p>
          <a:p>
            <a:pPr marL="342900" marR="0" lvl="0" indent="-342900">
              <a:buFont typeface="+mj-lt"/>
              <a:buAutoNum type="arabicPeriod"/>
            </a:pPr>
            <a:r>
              <a:rPr lang="en-US" sz="2400" dirty="0">
                <a:effectLst/>
                <a:latin typeface="Calibri" panose="020F0502020204030204" pitchFamily="34" charset="0"/>
                <a:ea typeface="DengXian" panose="02010600030101010101" pitchFamily="2" charset="-122"/>
                <a:cs typeface="Times New Roman" panose="02020603050405020304" pitchFamily="18" charset="0"/>
              </a:rPr>
              <a:t>What kind of information can you find in each section (e.g. in Week 3)?</a:t>
            </a:r>
          </a:p>
          <a:p>
            <a:pPr lvl="1"/>
            <a:r>
              <a:rPr lang="en-US" sz="2400" i="1" dirty="0">
                <a:solidFill>
                  <a:srgbClr val="0070C0"/>
                </a:solidFill>
              </a:rPr>
              <a:t>Reminders, Class materials (e.g. videos, slides), Core Unit lectures, Self-study materials</a:t>
            </a: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buFont typeface="+mj-lt"/>
              <a:buAutoNum type="arabicPeriod"/>
            </a:pPr>
            <a:r>
              <a:rPr lang="en-US" sz="2400" dirty="0">
                <a:effectLst/>
                <a:latin typeface="Calibri" panose="020F0502020204030204" pitchFamily="34" charset="0"/>
                <a:ea typeface="DengXian" panose="02010600030101010101" pitchFamily="2" charset="-122"/>
                <a:cs typeface="Times New Roman" panose="02020603050405020304" pitchFamily="18" charset="0"/>
              </a:rPr>
              <a:t>What are the assessments on OCSa</a:t>
            </a:r>
            <a:r>
              <a:rPr lang="en-US" sz="2400" dirty="0">
                <a:latin typeface="Calibri" panose="020F0502020204030204" pitchFamily="34" charset="0"/>
                <a:ea typeface="DengXian" panose="02010600030101010101" pitchFamily="2" charset="-122"/>
                <a:cs typeface="Times New Roman" panose="02020603050405020304" pitchFamily="18" charset="0"/>
              </a:rPr>
              <a:t>?</a:t>
            </a:r>
          </a:p>
          <a:p>
            <a:pPr lvl="1"/>
            <a:r>
              <a:rPr lang="en-US" sz="2400" i="1" dirty="0">
                <a:solidFill>
                  <a:srgbClr val="0070C0"/>
                </a:solidFill>
              </a:rPr>
              <a:t>Listening Portfolio, Group Discussion Exam</a:t>
            </a:r>
            <a:endParaRPr lang="en-US" sz="2400" dirty="0">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buFont typeface="+mj-lt"/>
              <a:buAutoNum type="arabicPeriod"/>
            </a:pPr>
            <a:r>
              <a:rPr lang="en-US" sz="2400" dirty="0">
                <a:effectLst/>
                <a:latin typeface="Calibri" panose="020F0502020204030204" pitchFamily="34" charset="0"/>
                <a:ea typeface="DengXian" panose="02010600030101010101" pitchFamily="2" charset="-122"/>
                <a:cs typeface="Times New Roman" panose="02020603050405020304" pitchFamily="18" charset="0"/>
              </a:rPr>
              <a:t>Where should you go for Lesson 2.2? Why?</a:t>
            </a:r>
          </a:p>
          <a:p>
            <a:pPr lvl="1"/>
            <a:r>
              <a:rPr lang="en-US" sz="2400" i="1" dirty="0">
                <a:solidFill>
                  <a:srgbClr val="0070C0"/>
                </a:solidFill>
              </a:rPr>
              <a:t>D.H. Lawrence Auditorium - Live Lecture</a:t>
            </a: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buFont typeface="+mj-lt"/>
              <a:buAutoNum type="arabicPeriod"/>
            </a:pPr>
            <a:r>
              <a:rPr lang="en-US" sz="2400" dirty="0">
                <a:effectLst/>
                <a:latin typeface="Calibri" panose="020F0502020204030204" pitchFamily="34" charset="0"/>
                <a:ea typeface="DengXian" panose="02010600030101010101" pitchFamily="2" charset="-122"/>
                <a:cs typeface="Times New Roman" panose="02020603050405020304" pitchFamily="18" charset="0"/>
              </a:rPr>
              <a:t>What is the topic of Core </a:t>
            </a:r>
            <a:r>
              <a:rPr lang="en-US" sz="2400" dirty="0">
                <a:latin typeface="Calibri" panose="020F0502020204030204" pitchFamily="34" charset="0"/>
                <a:ea typeface="DengXian" panose="02010600030101010101" pitchFamily="2" charset="-122"/>
                <a:cs typeface="Times New Roman" panose="02020603050405020304" pitchFamily="18" charset="0"/>
              </a:rPr>
              <a:t>U</a:t>
            </a:r>
            <a:r>
              <a:rPr lang="en-US" sz="2400" dirty="0">
                <a:effectLst/>
                <a:latin typeface="Calibri" panose="020F0502020204030204" pitchFamily="34" charset="0"/>
                <a:ea typeface="DengXian" panose="02010600030101010101" pitchFamily="2" charset="-122"/>
                <a:cs typeface="Times New Roman" panose="02020603050405020304" pitchFamily="18" charset="0"/>
              </a:rPr>
              <a:t>nit 2 (Week 4)?</a:t>
            </a:r>
          </a:p>
          <a:p>
            <a:pPr lvl="1"/>
            <a:r>
              <a:rPr lang="en-US" sz="2400" i="1" dirty="0">
                <a:solidFill>
                  <a:srgbClr val="0070C0"/>
                </a:solidFill>
              </a:rPr>
              <a:t>Mental wellbeing at university</a:t>
            </a: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buFont typeface="+mj-lt"/>
              <a:buAutoNum type="arabicPeriod"/>
            </a:pPr>
            <a:r>
              <a:rPr lang="en-US" sz="2400" dirty="0">
                <a:latin typeface="Calibri" panose="020F0502020204030204" pitchFamily="34" charset="0"/>
                <a:ea typeface="DengXian" panose="02010600030101010101" pitchFamily="2" charset="-122"/>
                <a:cs typeface="Times New Roman" panose="02020603050405020304" pitchFamily="18" charset="0"/>
              </a:rPr>
              <a:t>When do you need to submit the Listening Portfolio Practice Task?</a:t>
            </a:r>
          </a:p>
          <a:p>
            <a:pPr marR="0" lvl="0"/>
            <a:r>
              <a:rPr lang="en-US" sz="2400" i="1" dirty="0">
                <a:solidFill>
                  <a:srgbClr val="0070C0"/>
                </a:solidFill>
                <a:latin typeface="Calibri" panose="020F0502020204030204" pitchFamily="34" charset="0"/>
                <a:ea typeface="DengXian" panose="02010600030101010101" pitchFamily="2" charset="-122"/>
                <a:cs typeface="Times New Roman" panose="02020603050405020304" pitchFamily="18" charset="0"/>
              </a:rPr>
              <a:t>	</a:t>
            </a:r>
            <a:r>
              <a:rPr lang="en-GB" sz="2400" i="1" dirty="0">
                <a:solidFill>
                  <a:srgbClr val="0070C0"/>
                </a:solidFill>
              </a:rPr>
              <a:t>Week 3, Friday 18th Oct, 3pm</a:t>
            </a: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buFont typeface="+mj-lt"/>
              <a:buAutoNum type="arabicPeriod"/>
            </a:pP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624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 Equity, Diversity, Inclusion &amp; Sustainability</a:t>
              </a:r>
              <a:br>
                <a:rPr lang="en-US" sz="6000" b="1" dirty="0">
                  <a:solidFill>
                    <a:srgbClr val="002060"/>
                  </a:solidFill>
                  <a:latin typeface="Calibri "/>
                </a:rPr>
              </a:br>
              <a:r>
                <a:rPr lang="en-US" sz="6000" b="1" dirty="0">
                  <a:solidFill>
                    <a:srgbClr val="002060"/>
                  </a:solidFill>
                  <a:latin typeface="Calibri "/>
                </a:rPr>
                <a:t>(EDI+S)</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7" name="Picture 6" descr="Icon&#10;&#10;Description automatically generated">
            <a:extLst>
              <a:ext uri="{FF2B5EF4-FFF2-40B4-BE49-F238E27FC236}">
                <a16:creationId xmlns:a16="http://schemas.microsoft.com/office/drawing/2014/main" id="{4A5841AC-2363-4AE7-A614-C1F1FDC434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8488" y="4282552"/>
            <a:ext cx="1158968" cy="1875856"/>
          </a:xfrm>
          <a:prstGeom prst="rect">
            <a:avLst/>
          </a:prstGeom>
        </p:spPr>
      </p:pic>
    </p:spTree>
    <p:extLst>
      <p:ext uri="{BB962C8B-B14F-4D97-AF65-F5344CB8AC3E}">
        <p14:creationId xmlns:p14="http://schemas.microsoft.com/office/powerpoint/2010/main" val="1531717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Get to know each other</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1823150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384" y="1514203"/>
            <a:ext cx="11233248" cy="5040560"/>
          </a:xfrm>
          <a:noFill/>
        </p:spPr>
        <p:txBody>
          <a:bodyPr>
            <a:normAutofit/>
          </a:bodyPr>
          <a:lstStyle/>
          <a:p>
            <a:pPr marL="0" indent="0" algn="just">
              <a:buNone/>
            </a:pPr>
            <a:r>
              <a:rPr lang="en-GB" sz="2400" dirty="0">
                <a:latin typeface="Arvo"/>
                <a:ea typeface="Yu Gothic UI" panose="020B0500000000000000" pitchFamily="34" charset="-128"/>
                <a:cs typeface="Cavolini" panose="03000502040302020204" pitchFamily="66" charset="0"/>
              </a:rPr>
              <a:t>At UNNC we want to ensure everyone is treated fairly and free from discrimination. To this end, we have the EDI+S initiative, which stands for four core values: </a:t>
            </a:r>
            <a:r>
              <a:rPr lang="en-GB" sz="2400" b="1" dirty="0">
                <a:latin typeface="Arvo"/>
                <a:ea typeface="Yu Gothic UI" panose="020B0500000000000000" pitchFamily="34" charset="-128"/>
                <a:cs typeface="Cavolini" panose="03000502040302020204" pitchFamily="66" charset="0"/>
              </a:rPr>
              <a:t>Equity, Diversity, Inclusion, </a:t>
            </a:r>
            <a:r>
              <a:rPr lang="en-GB" sz="2400" dirty="0">
                <a:latin typeface="Arvo"/>
                <a:ea typeface="Yu Gothic UI" panose="020B0500000000000000" pitchFamily="34" charset="-128"/>
                <a:cs typeface="Cavolini" panose="03000502040302020204" pitchFamily="66" charset="0"/>
              </a:rPr>
              <a:t>and </a:t>
            </a:r>
            <a:r>
              <a:rPr lang="en-GB" sz="2400" b="1" dirty="0">
                <a:latin typeface="Arvo"/>
                <a:ea typeface="Yu Gothic UI" panose="020B0500000000000000" pitchFamily="34" charset="-128"/>
                <a:cs typeface="Cavolini" panose="03000502040302020204" pitchFamily="66" charset="0"/>
              </a:rPr>
              <a:t>Sustainability</a:t>
            </a:r>
            <a:r>
              <a:rPr lang="en-GB" sz="2400" dirty="0">
                <a:latin typeface="Arvo"/>
                <a:ea typeface="Yu Gothic UI" panose="020B0500000000000000" pitchFamily="34" charset="-128"/>
                <a:cs typeface="Cavolini" panose="03000502040302020204" pitchFamily="66" charset="0"/>
              </a:rPr>
              <a:t>. </a:t>
            </a:r>
          </a:p>
          <a:p>
            <a:pPr marL="0" indent="0" algn="just">
              <a:buNone/>
            </a:pPr>
            <a:endParaRPr lang="en-GB" sz="2400" dirty="0">
              <a:latin typeface="Arvo"/>
              <a:ea typeface="Yu Gothic UI" panose="020B0500000000000000" pitchFamily="34" charset="-128"/>
              <a:cs typeface="Cavolini" panose="03000502040302020204" pitchFamily="66" charset="0"/>
            </a:endParaRPr>
          </a:p>
          <a:p>
            <a:pPr marL="0" indent="0" algn="just">
              <a:buNone/>
            </a:pPr>
            <a:r>
              <a:rPr lang="en-GB" sz="2400" dirty="0">
                <a:latin typeface="Arvo"/>
                <a:ea typeface="Yu Gothic UI" panose="020B0500000000000000" pitchFamily="34" charset="-128"/>
                <a:cs typeface="Cavolini" panose="03000502040302020204" pitchFamily="66" charset="0"/>
              </a:rPr>
              <a:t>You will find that </a:t>
            </a:r>
            <a:r>
              <a:rPr lang="en-GB" sz="2400" b="1" dirty="0">
                <a:latin typeface="Arvo"/>
                <a:ea typeface="Yu Gothic UI" panose="020B0500000000000000" pitchFamily="34" charset="-128"/>
                <a:cs typeface="Cavolini" panose="03000502040302020204" pitchFamily="66" charset="0"/>
              </a:rPr>
              <a:t>EDI+S </a:t>
            </a:r>
            <a:r>
              <a:rPr lang="en-GB" sz="2400" dirty="0">
                <a:latin typeface="Arvo"/>
                <a:ea typeface="Yu Gothic UI" panose="020B0500000000000000" pitchFamily="34" charset="-128"/>
                <a:cs typeface="Cavolini" panose="03000502040302020204" pitchFamily="66" charset="0"/>
              </a:rPr>
              <a:t>is an important theme running through OCS course material. Look out for the symbol!</a:t>
            </a:r>
          </a:p>
          <a:p>
            <a:pPr marL="0" indent="0" algn="just">
              <a:buNone/>
            </a:pPr>
            <a:endParaRPr lang="en-GB" sz="2400" dirty="0">
              <a:latin typeface="Arvo"/>
              <a:ea typeface="Yu Gothic UI" panose="020B0500000000000000" pitchFamily="34" charset="-128"/>
              <a:cs typeface="Cavolini" panose="03000502040302020204" pitchFamily="66" charset="0"/>
            </a:endParaRPr>
          </a:p>
        </p:txBody>
      </p:sp>
      <p:pic>
        <p:nvPicPr>
          <p:cNvPr id="5" name="Picture 4" descr="Icon&#10;&#10;Description automatically generated">
            <a:extLst>
              <a:ext uri="{FF2B5EF4-FFF2-40B4-BE49-F238E27FC236}">
                <a16:creationId xmlns:a16="http://schemas.microsoft.com/office/drawing/2014/main" id="{1C2FC392-261E-4BFC-BBFE-73715B1A53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9856" y="3861048"/>
            <a:ext cx="1228264" cy="1988013"/>
          </a:xfrm>
          <a:prstGeom prst="rect">
            <a:avLst/>
          </a:prstGeom>
        </p:spPr>
      </p:pic>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EDI+S: </a:t>
              </a:r>
              <a:r>
                <a:rPr lang="en-GB" altLang="en-US" sz="2400" dirty="0">
                  <a:solidFill>
                    <a:srgbClr val="000000"/>
                  </a:solidFill>
                  <a:latin typeface="Verdana" panose="020B0604030504040204" pitchFamily="34" charset="0"/>
                </a:rPr>
                <a:t>Introduction</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9"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428228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384" y="1514203"/>
            <a:ext cx="11233248" cy="5040560"/>
          </a:xfrm>
          <a:noFill/>
        </p:spPr>
        <p:txBody>
          <a:bodyPr>
            <a:normAutofit/>
          </a:bodyPr>
          <a:lstStyle/>
          <a:p>
            <a:pPr marL="0" indent="0" algn="just">
              <a:buNone/>
            </a:pPr>
            <a:r>
              <a:rPr lang="en-GB" sz="2400" dirty="0">
                <a:latin typeface="Arvo"/>
                <a:ea typeface="Yu Gothic UI" panose="020B0500000000000000" pitchFamily="34" charset="-128"/>
                <a:cs typeface="Cavolini" panose="03000502040302020204" pitchFamily="66" charset="0"/>
              </a:rPr>
              <a:t>Before we look more closely at each term in EDI+S, let’s think about the overall meaning. One major aspect is:</a:t>
            </a:r>
          </a:p>
          <a:p>
            <a:pPr marL="0" indent="0" algn="ctr">
              <a:buNone/>
            </a:pPr>
            <a:endParaRPr lang="en-GB" sz="3200" dirty="0">
              <a:solidFill>
                <a:srgbClr val="00B050"/>
              </a:solidFill>
              <a:latin typeface="Arvo"/>
              <a:ea typeface="Yu Gothic UI" panose="020B0500000000000000" pitchFamily="34" charset="-128"/>
              <a:cs typeface="Cavolini" panose="03000502040302020204" pitchFamily="66" charset="0"/>
            </a:endParaRPr>
          </a:p>
          <a:p>
            <a:pPr marL="0" indent="0" algn="ctr">
              <a:buNone/>
            </a:pPr>
            <a:r>
              <a:rPr lang="en-GB" sz="3200" dirty="0">
                <a:solidFill>
                  <a:srgbClr val="0070C0"/>
                </a:solidFill>
                <a:latin typeface="Arvo"/>
                <a:ea typeface="Yu Gothic UI" panose="020B0500000000000000" pitchFamily="34" charset="-128"/>
                <a:cs typeface="Cavolini" panose="03000502040302020204" pitchFamily="66" charset="0"/>
              </a:rPr>
              <a:t>We  welcome and celebrate </a:t>
            </a:r>
            <a:r>
              <a:rPr lang="en-GB" sz="3200" b="1" dirty="0">
                <a:solidFill>
                  <a:srgbClr val="0070C0"/>
                </a:solidFill>
                <a:latin typeface="Arvo"/>
                <a:ea typeface="Yu Gothic UI" panose="020B0500000000000000" pitchFamily="34" charset="-128"/>
                <a:cs typeface="Cavolini" panose="03000502040302020204" pitchFamily="66" charset="0"/>
              </a:rPr>
              <a:t>individuality</a:t>
            </a:r>
            <a:r>
              <a:rPr lang="en-GB" sz="3200" dirty="0">
                <a:solidFill>
                  <a:srgbClr val="0070C0"/>
                </a:solidFill>
                <a:latin typeface="Arvo"/>
                <a:ea typeface="Yu Gothic UI" panose="020B0500000000000000" pitchFamily="34" charset="-128"/>
                <a:cs typeface="Cavolini" panose="03000502040302020204" pitchFamily="66" charset="0"/>
              </a:rPr>
              <a:t>!</a:t>
            </a:r>
          </a:p>
          <a:p>
            <a:pPr marL="0" indent="0" algn="just">
              <a:buNone/>
            </a:pPr>
            <a:endParaRPr lang="en-GB" sz="2400" dirty="0">
              <a:latin typeface="Arvo"/>
              <a:ea typeface="Yu Gothic UI" panose="020B0500000000000000" pitchFamily="34" charset="-128"/>
              <a:cs typeface="Cavolini" panose="03000502040302020204" pitchFamily="66" charset="0"/>
            </a:endParaRPr>
          </a:p>
          <a:p>
            <a:pPr marL="0" indent="0" algn="just">
              <a:buNone/>
            </a:pPr>
            <a:r>
              <a:rPr lang="en-GB" sz="2400" dirty="0">
                <a:latin typeface="Arvo"/>
                <a:ea typeface="Yu Gothic UI" panose="020B0500000000000000" pitchFamily="34" charset="-128"/>
                <a:cs typeface="Cavolini" panose="03000502040302020204" pitchFamily="66" charset="0"/>
              </a:rPr>
              <a:t>Work in groups. Find two things that make you </a:t>
            </a:r>
            <a:r>
              <a:rPr lang="en-GB" sz="2400" b="1" dirty="0">
                <a:latin typeface="Arvo"/>
                <a:ea typeface="Yu Gothic UI" panose="020B0500000000000000" pitchFamily="34" charset="-128"/>
                <a:cs typeface="Cavolini" panose="03000502040302020204" pitchFamily="66" charset="0"/>
              </a:rPr>
              <a:t>unique</a:t>
            </a:r>
            <a:r>
              <a:rPr lang="en-GB" sz="2400" dirty="0">
                <a:latin typeface="Arvo"/>
                <a:ea typeface="Yu Gothic UI" panose="020B0500000000000000" pitchFamily="34" charset="-128"/>
                <a:cs typeface="Cavolini" panose="03000502040302020204" pitchFamily="66" charset="0"/>
              </a:rPr>
              <a:t> from your other group members. You might want to consider:</a:t>
            </a:r>
          </a:p>
          <a:p>
            <a:pPr algn="just"/>
            <a:r>
              <a:rPr lang="en-GB" sz="2400" dirty="0">
                <a:latin typeface="Arvo"/>
                <a:ea typeface="Yu Gothic UI" panose="020B0500000000000000" pitchFamily="34" charset="-128"/>
                <a:cs typeface="Cavolini" panose="03000502040302020204" pitchFamily="66" charset="0"/>
              </a:rPr>
              <a:t>Your interests</a:t>
            </a:r>
          </a:p>
          <a:p>
            <a:pPr algn="just"/>
            <a:r>
              <a:rPr lang="en-GB" sz="2400" dirty="0">
                <a:latin typeface="Arvo"/>
                <a:ea typeface="Yu Gothic UI" panose="020B0500000000000000" pitchFamily="34" charset="-128"/>
                <a:cs typeface="Cavolini" panose="03000502040302020204" pitchFamily="66" charset="0"/>
              </a:rPr>
              <a:t>Your talents</a:t>
            </a:r>
          </a:p>
          <a:p>
            <a:pPr algn="just"/>
            <a:r>
              <a:rPr lang="en-GB" sz="2400" dirty="0">
                <a:latin typeface="Arvo"/>
                <a:ea typeface="Yu Gothic UI" panose="020B0500000000000000" pitchFamily="34" charset="-128"/>
                <a:cs typeface="Cavolini" panose="03000502040302020204" pitchFamily="66" charset="0"/>
              </a:rPr>
              <a:t>Your likes and dislikes</a:t>
            </a:r>
          </a:p>
          <a:p>
            <a:pPr algn="just"/>
            <a:r>
              <a:rPr lang="en-GB" sz="2400" dirty="0">
                <a:latin typeface="Arvo"/>
                <a:ea typeface="Yu Gothic UI" panose="020B0500000000000000" pitchFamily="34" charset="-128"/>
                <a:cs typeface="Cavolini" panose="03000502040302020204" pitchFamily="66" charset="0"/>
              </a:rPr>
              <a:t>Your background</a:t>
            </a:r>
          </a:p>
        </p:txBody>
      </p:sp>
      <p:pic>
        <p:nvPicPr>
          <p:cNvPr id="5" name="Picture 4" descr="Icon&#10;&#10;Description automatically generated">
            <a:extLst>
              <a:ext uri="{FF2B5EF4-FFF2-40B4-BE49-F238E27FC236}">
                <a16:creationId xmlns:a16="http://schemas.microsoft.com/office/drawing/2014/main" id="{1C2FC392-261E-4BFC-BBFE-73715B1A53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4843" y="144979"/>
            <a:ext cx="801443" cy="1297181"/>
          </a:xfrm>
          <a:prstGeom prst="rect">
            <a:avLst/>
          </a:prstGeom>
        </p:spPr>
      </p:pic>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EDI+S: </a:t>
              </a:r>
              <a:r>
                <a:rPr lang="en-GB" altLang="en-US" sz="2400" dirty="0">
                  <a:solidFill>
                    <a:srgbClr val="000000"/>
                  </a:solidFill>
                  <a:latin typeface="Verdana" panose="020B0604030504040204" pitchFamily="34" charset="0"/>
                </a:rPr>
                <a:t>Introduction</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9"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562230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1C2FC392-261E-4BFC-BBFE-73715B1A53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08568" y="116632"/>
            <a:ext cx="783884" cy="1268760"/>
          </a:xfrm>
          <a:prstGeom prst="rect">
            <a:avLst/>
          </a:prstGeom>
        </p:spPr>
      </p:pic>
      <p:grpSp>
        <p:nvGrpSpPr>
          <p:cNvPr id="8" name="Group 2"/>
          <p:cNvGrpSpPr>
            <a:grpSpLocks/>
          </p:cNvGrpSpPr>
          <p:nvPr/>
        </p:nvGrpSpPr>
        <p:grpSpPr bwMode="auto">
          <a:xfrm>
            <a:off x="2567608" y="279885"/>
            <a:ext cx="7956376" cy="556827"/>
            <a:chOff x="103092947" y="106166598"/>
            <a:chExt cx="6633628" cy="556506"/>
          </a:xfrm>
        </p:grpSpPr>
        <p:sp>
          <p:nvSpPr>
            <p:cNvPr id="9"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EDI+S: </a:t>
              </a:r>
              <a:r>
                <a:rPr lang="en-GB" altLang="en-US" sz="2400" dirty="0">
                  <a:solidFill>
                    <a:srgbClr val="000000"/>
                  </a:solidFill>
                  <a:latin typeface="Verdana" panose="020B0604030504040204" pitchFamily="34" charset="0"/>
                </a:rPr>
                <a:t>Definitions</a:t>
              </a:r>
              <a:endParaRPr lang="en-US" altLang="en-US" sz="2800" dirty="0">
                <a:latin typeface="Arial" panose="020B0604020202020204" pitchFamily="34" charset="0"/>
              </a:endParaRPr>
            </a:p>
          </p:txBody>
        </p:sp>
        <p:sp>
          <p:nvSpPr>
            <p:cNvPr id="10"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1"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 name="Rounded Rectangle 4"/>
          <p:cNvSpPr/>
          <p:nvPr/>
        </p:nvSpPr>
        <p:spPr>
          <a:xfrm>
            <a:off x="344425" y="2228943"/>
            <a:ext cx="2257092" cy="510778"/>
          </a:xfrm>
          <a:prstGeom prst="roundRect">
            <a:avLst/>
          </a:prstGeom>
          <a:solidFill>
            <a:srgbClr val="FFFFD1"/>
          </a:solidFill>
          <a:ln>
            <a:solidFill>
              <a:srgbClr val="FFC000"/>
            </a:solidFill>
          </a:ln>
        </p:spPr>
        <p:txBody>
          <a:bodyPr wrap="square">
            <a:spAutoFit/>
          </a:bodyPr>
          <a:lstStyle/>
          <a:p>
            <a:pPr lvl="0" defTabSz="914400">
              <a:defRPr/>
            </a:pPr>
            <a:r>
              <a:rPr lang="en-GB" sz="2400" b="1" dirty="0">
                <a:solidFill>
                  <a:srgbClr val="000000"/>
                </a:solidFill>
                <a:latin typeface="Arial" panose="020B0604020202020204" pitchFamily="34" charset="0"/>
                <a:ea typeface="Yu Gothic UI" panose="020B0500000000000000" pitchFamily="34" charset="-128"/>
                <a:cs typeface="Arial" panose="020B0604020202020204" pitchFamily="34" charset="0"/>
              </a:rPr>
              <a:t>Equity</a:t>
            </a:r>
            <a:endParaRPr lang="en-US" sz="2400" b="1" dirty="0">
              <a:solidFill>
                <a:srgbClr val="000000"/>
              </a:solidFill>
              <a:latin typeface="Arial" panose="020B0604020202020204" pitchFamily="34" charset="0"/>
              <a:ea typeface="Yu Gothic UI" panose="020B0500000000000000" pitchFamily="34" charset="-128"/>
              <a:cs typeface="Arial" panose="020B0604020202020204" pitchFamily="34" charset="0"/>
            </a:endParaRPr>
          </a:p>
        </p:txBody>
      </p:sp>
      <p:sp>
        <p:nvSpPr>
          <p:cNvPr id="2" name="Rounded Rectangle 4">
            <a:extLst>
              <a:ext uri="{FF2B5EF4-FFF2-40B4-BE49-F238E27FC236}">
                <a16:creationId xmlns:a16="http://schemas.microsoft.com/office/drawing/2014/main" id="{FB12A9BE-C46E-2F68-B794-E555FF5AFBC3}"/>
              </a:ext>
            </a:extLst>
          </p:cNvPr>
          <p:cNvSpPr/>
          <p:nvPr/>
        </p:nvSpPr>
        <p:spPr>
          <a:xfrm>
            <a:off x="3685513" y="5377449"/>
            <a:ext cx="7956374" cy="919401"/>
          </a:xfrm>
          <a:prstGeom prst="roundRect">
            <a:avLst/>
          </a:prstGeom>
          <a:solidFill>
            <a:srgbClr val="FFFFD1"/>
          </a:solidFill>
          <a:ln>
            <a:solidFill>
              <a:srgbClr val="FFC000"/>
            </a:solidFill>
          </a:ln>
        </p:spPr>
        <p:txBody>
          <a:bodyPr wrap="square">
            <a:spAutoFit/>
          </a:bodyPr>
          <a:lstStyle/>
          <a:p>
            <a:pPr lvl="0" defTabSz="914400">
              <a:defRPr/>
            </a:pPr>
            <a:r>
              <a:rPr lang="en-GB" sz="2400" dirty="0">
                <a:solidFill>
                  <a:srgbClr val="000000"/>
                </a:solidFill>
                <a:latin typeface="Arial" panose="020B0604020202020204" pitchFamily="34" charset="0"/>
                <a:ea typeface="Yu Gothic UI" panose="020B0500000000000000" pitchFamily="34" charset="-128"/>
                <a:cs typeface="Arial" panose="020B0604020202020204" pitchFamily="34" charset="0"/>
              </a:rPr>
              <a:t>refers to giving equal opportunities to everyone, depending on</a:t>
            </a:r>
            <a:r>
              <a:rPr lang="en-US" sz="2400" dirty="0">
                <a:solidFill>
                  <a:srgbClr val="000000"/>
                </a:solidFill>
                <a:latin typeface="Arial" panose="020B0604020202020204" pitchFamily="34" charset="0"/>
                <a:ea typeface="DengXian" panose="02010600030101010101" pitchFamily="2" charset="-122"/>
                <a:cs typeface="Arial" panose="020B0604020202020204" pitchFamily="34" charset="0"/>
              </a:rPr>
              <a:t> each individual’s needs.</a:t>
            </a:r>
            <a:r>
              <a:rPr lang="en-US" sz="2400" b="1" dirty="0"/>
              <a:t> </a:t>
            </a:r>
            <a:endParaRPr lang="en-US" sz="2400" dirty="0">
              <a:latin typeface="Arial" panose="020B0604020202020204" pitchFamily="34" charset="0"/>
              <a:ea typeface="DengXian" panose="02010600030101010101" pitchFamily="2" charset="-122"/>
              <a:cs typeface="Arial" panose="020B0604020202020204" pitchFamily="34" charset="0"/>
            </a:endParaRPr>
          </a:p>
        </p:txBody>
      </p:sp>
      <p:sp>
        <p:nvSpPr>
          <p:cNvPr id="3" name="Rounded Rectangle 4">
            <a:extLst>
              <a:ext uri="{FF2B5EF4-FFF2-40B4-BE49-F238E27FC236}">
                <a16:creationId xmlns:a16="http://schemas.microsoft.com/office/drawing/2014/main" id="{F2DEB7F2-994D-982F-7FD7-80A89954D106}"/>
              </a:ext>
            </a:extLst>
          </p:cNvPr>
          <p:cNvSpPr/>
          <p:nvPr/>
        </p:nvSpPr>
        <p:spPr>
          <a:xfrm>
            <a:off x="3685513" y="4213616"/>
            <a:ext cx="7956374" cy="919401"/>
          </a:xfrm>
          <a:prstGeom prst="roundRect">
            <a:avLst/>
          </a:prstGeom>
          <a:solidFill>
            <a:srgbClr val="FFFFD1"/>
          </a:solidFill>
          <a:ln>
            <a:solidFill>
              <a:srgbClr val="FFC000"/>
            </a:solidFill>
          </a:ln>
        </p:spPr>
        <p:txBody>
          <a:bodyPr wrap="square">
            <a:spAutoFit/>
          </a:bodyPr>
          <a:lstStyle/>
          <a:p>
            <a:r>
              <a:rPr lang="en-GB" sz="2400">
                <a:solidFill>
                  <a:srgbClr val="000000"/>
                </a:solidFill>
                <a:latin typeface="Arial" panose="020B0604020202020204" pitchFamily="34" charset="0"/>
                <a:ea typeface="Yu Gothic UI" panose="020B0500000000000000" pitchFamily="34" charset="-128"/>
                <a:cs typeface="Arial" panose="020B0604020202020204" pitchFamily="34" charset="0"/>
              </a:rPr>
              <a:t>is the awareness that people are different and this is a </a:t>
            </a:r>
            <a:r>
              <a:rPr lang="en-GB" sz="2400" u="sng">
                <a:solidFill>
                  <a:srgbClr val="000000"/>
                </a:solidFill>
                <a:latin typeface="Arial" panose="020B0604020202020204" pitchFamily="34" charset="0"/>
                <a:ea typeface="Yu Gothic UI" panose="020B0500000000000000" pitchFamily="34" charset="-128"/>
                <a:cs typeface="Arial" panose="020B0604020202020204" pitchFamily="34" charset="0"/>
              </a:rPr>
              <a:t>positive</a:t>
            </a:r>
            <a:r>
              <a:rPr lang="en-GB" sz="2400">
                <a:solidFill>
                  <a:srgbClr val="000000"/>
                </a:solidFill>
                <a:latin typeface="Arial" panose="020B0604020202020204" pitchFamily="34" charset="0"/>
                <a:ea typeface="Yu Gothic UI" panose="020B0500000000000000" pitchFamily="34" charset="-128"/>
                <a:cs typeface="Arial" panose="020B0604020202020204" pitchFamily="34" charset="0"/>
              </a:rPr>
              <a:t> thing.</a:t>
            </a:r>
            <a:endParaRPr lang="en-US" sz="2400" dirty="0">
              <a:latin typeface="Arial" panose="020B0604020202020204" pitchFamily="34" charset="0"/>
              <a:ea typeface="DengXian" panose="02010600030101010101" pitchFamily="2" charset="-122"/>
              <a:cs typeface="Arial" panose="020B0604020202020204" pitchFamily="34" charset="0"/>
            </a:endParaRPr>
          </a:p>
        </p:txBody>
      </p:sp>
      <p:sp>
        <p:nvSpPr>
          <p:cNvPr id="4" name="Rounded Rectangle 4">
            <a:extLst>
              <a:ext uri="{FF2B5EF4-FFF2-40B4-BE49-F238E27FC236}">
                <a16:creationId xmlns:a16="http://schemas.microsoft.com/office/drawing/2014/main" id="{C582FC2B-BD2F-8E25-2249-4B5E2D6655C1}"/>
              </a:ext>
            </a:extLst>
          </p:cNvPr>
          <p:cNvSpPr/>
          <p:nvPr/>
        </p:nvSpPr>
        <p:spPr>
          <a:xfrm>
            <a:off x="344425" y="3310744"/>
            <a:ext cx="2257092" cy="510778"/>
          </a:xfrm>
          <a:prstGeom prst="roundRect">
            <a:avLst/>
          </a:prstGeom>
          <a:solidFill>
            <a:srgbClr val="FFFFD1"/>
          </a:solidFill>
          <a:ln>
            <a:solidFill>
              <a:srgbClr val="FFC000"/>
            </a:solidFill>
          </a:ln>
        </p:spPr>
        <p:txBody>
          <a:bodyPr wrap="square">
            <a:spAutoFit/>
          </a:bodyPr>
          <a:lstStyle/>
          <a:p>
            <a:pPr lvl="0" defTabSz="914400">
              <a:defRPr/>
            </a:pPr>
            <a:r>
              <a:rPr lang="en-GB" sz="2400" b="1" dirty="0">
                <a:solidFill>
                  <a:srgbClr val="000000"/>
                </a:solidFill>
                <a:latin typeface="Arial" panose="020B0604020202020204" pitchFamily="34" charset="0"/>
                <a:ea typeface="Yu Gothic UI" panose="020B0500000000000000" pitchFamily="34" charset="-128"/>
                <a:cs typeface="Arial" panose="020B0604020202020204" pitchFamily="34" charset="0"/>
              </a:rPr>
              <a:t>Diversity</a:t>
            </a:r>
            <a:endParaRPr lang="en-US" sz="2400" dirty="0">
              <a:latin typeface="Arial" panose="020B0604020202020204" pitchFamily="34" charset="0"/>
              <a:ea typeface="DengXian" panose="02010600030101010101" pitchFamily="2" charset="-122"/>
              <a:cs typeface="Arial" panose="020B0604020202020204" pitchFamily="34" charset="0"/>
            </a:endParaRPr>
          </a:p>
        </p:txBody>
      </p:sp>
      <p:sp>
        <p:nvSpPr>
          <p:cNvPr id="13" name="Rounded Rectangle 4">
            <a:extLst>
              <a:ext uri="{FF2B5EF4-FFF2-40B4-BE49-F238E27FC236}">
                <a16:creationId xmlns:a16="http://schemas.microsoft.com/office/drawing/2014/main" id="{6B8266F1-233E-140C-E57B-0B82FA485F86}"/>
              </a:ext>
            </a:extLst>
          </p:cNvPr>
          <p:cNvSpPr/>
          <p:nvPr/>
        </p:nvSpPr>
        <p:spPr>
          <a:xfrm>
            <a:off x="3644136" y="1999250"/>
            <a:ext cx="7956374" cy="919401"/>
          </a:xfrm>
          <a:prstGeom prst="roundRect">
            <a:avLst/>
          </a:prstGeom>
          <a:solidFill>
            <a:srgbClr val="FFFFD1"/>
          </a:solidFill>
          <a:ln>
            <a:solidFill>
              <a:srgbClr val="FFC000"/>
            </a:solidFill>
          </a:ln>
        </p:spPr>
        <p:txBody>
          <a:bodyPr wrap="square">
            <a:spAutoFit/>
          </a:bodyPr>
          <a:lstStyle/>
          <a:p>
            <a:r>
              <a:rPr lang="en-GB" sz="2400">
                <a:solidFill>
                  <a:srgbClr val="000000"/>
                </a:solidFill>
                <a:latin typeface="Arial" panose="020B0604020202020204" pitchFamily="34" charset="0"/>
                <a:ea typeface="Yu Gothic UI" panose="020B0500000000000000" pitchFamily="34" charset="-128"/>
                <a:cs typeface="Arial" panose="020B0604020202020204" pitchFamily="34" charset="0"/>
              </a:rPr>
              <a:t>involves helping our planet meet the needs of the present generation without compromising the future.</a:t>
            </a:r>
            <a:endParaRPr lang="en-US" sz="2400" dirty="0">
              <a:latin typeface="Arial" panose="020B0604020202020204" pitchFamily="34" charset="0"/>
              <a:ea typeface="DengXian" panose="02010600030101010101" pitchFamily="2" charset="-122"/>
              <a:cs typeface="Arial" panose="020B0604020202020204" pitchFamily="34" charset="0"/>
            </a:endParaRPr>
          </a:p>
        </p:txBody>
      </p:sp>
      <p:sp>
        <p:nvSpPr>
          <p:cNvPr id="17" name="Rounded Rectangle 4">
            <a:extLst>
              <a:ext uri="{FF2B5EF4-FFF2-40B4-BE49-F238E27FC236}">
                <a16:creationId xmlns:a16="http://schemas.microsoft.com/office/drawing/2014/main" id="{E2B08A12-7318-2363-26B5-B3C25A2B5FA7}"/>
              </a:ext>
            </a:extLst>
          </p:cNvPr>
          <p:cNvSpPr/>
          <p:nvPr/>
        </p:nvSpPr>
        <p:spPr>
          <a:xfrm>
            <a:off x="344426" y="5521334"/>
            <a:ext cx="2257092" cy="510778"/>
          </a:xfrm>
          <a:prstGeom prst="roundRect">
            <a:avLst/>
          </a:prstGeom>
          <a:solidFill>
            <a:srgbClr val="FFFFD1"/>
          </a:solidFill>
          <a:ln>
            <a:solidFill>
              <a:srgbClr val="FFC000"/>
            </a:solidFill>
          </a:ln>
        </p:spPr>
        <p:txBody>
          <a:bodyPr wrap="square">
            <a:spAutoFit/>
          </a:bodyPr>
          <a:lstStyle/>
          <a:p>
            <a:r>
              <a:rPr lang="en-GB" sz="2400" b="1">
                <a:solidFill>
                  <a:srgbClr val="000000"/>
                </a:solidFill>
                <a:latin typeface="Arial" panose="020B0604020202020204" pitchFamily="34" charset="0"/>
                <a:ea typeface="Yu Gothic UI" panose="020B0500000000000000" pitchFamily="34" charset="-128"/>
                <a:cs typeface="Arial" panose="020B0604020202020204" pitchFamily="34" charset="0"/>
              </a:rPr>
              <a:t>Sustainability</a:t>
            </a:r>
            <a:endParaRPr lang="en-US" sz="2400" dirty="0">
              <a:latin typeface="Arial" panose="020B0604020202020204" pitchFamily="34" charset="0"/>
              <a:ea typeface="DengXian" panose="02010600030101010101" pitchFamily="2" charset="-122"/>
              <a:cs typeface="Arial" panose="020B0604020202020204" pitchFamily="34" charset="0"/>
            </a:endParaRPr>
          </a:p>
        </p:txBody>
      </p:sp>
      <p:sp>
        <p:nvSpPr>
          <p:cNvPr id="18" name="Rounded Rectangle 4">
            <a:extLst>
              <a:ext uri="{FF2B5EF4-FFF2-40B4-BE49-F238E27FC236}">
                <a16:creationId xmlns:a16="http://schemas.microsoft.com/office/drawing/2014/main" id="{214440E5-8178-475E-64ED-8F798A385F2E}"/>
              </a:ext>
            </a:extLst>
          </p:cNvPr>
          <p:cNvSpPr/>
          <p:nvPr/>
        </p:nvSpPr>
        <p:spPr>
          <a:xfrm>
            <a:off x="3685513" y="3106433"/>
            <a:ext cx="7956374" cy="919401"/>
          </a:xfrm>
          <a:prstGeom prst="roundRect">
            <a:avLst/>
          </a:prstGeom>
          <a:solidFill>
            <a:srgbClr val="FFFFD1"/>
          </a:solidFill>
          <a:ln>
            <a:solidFill>
              <a:srgbClr val="FFC000"/>
            </a:solidFill>
          </a:ln>
        </p:spPr>
        <p:txBody>
          <a:bodyPr wrap="square">
            <a:spAutoFit/>
          </a:bodyPr>
          <a:lstStyle/>
          <a:p>
            <a:r>
              <a:rPr lang="en-GB" sz="2400" dirty="0">
                <a:solidFill>
                  <a:srgbClr val="000000"/>
                </a:solidFill>
                <a:latin typeface="Arial" panose="020B0604020202020204" pitchFamily="34" charset="0"/>
                <a:ea typeface="Yu Gothic UI" panose="020B0500000000000000" pitchFamily="34" charset="-128"/>
                <a:cs typeface="Arial" panose="020B0604020202020204" pitchFamily="34" charset="0"/>
              </a:rPr>
              <a:t>ensures that all people are valued and respected, thus building a sense of belonging for all.</a:t>
            </a:r>
            <a:endParaRPr lang="en-US" sz="2400" dirty="0">
              <a:latin typeface="Arial" panose="020B0604020202020204" pitchFamily="34" charset="0"/>
              <a:ea typeface="DengXian" panose="02010600030101010101" pitchFamily="2" charset="-122"/>
              <a:cs typeface="Arial" panose="020B0604020202020204" pitchFamily="34" charset="0"/>
            </a:endParaRPr>
          </a:p>
        </p:txBody>
      </p:sp>
      <p:sp>
        <p:nvSpPr>
          <p:cNvPr id="19" name="Rounded Rectangle 4">
            <a:extLst>
              <a:ext uri="{FF2B5EF4-FFF2-40B4-BE49-F238E27FC236}">
                <a16:creationId xmlns:a16="http://schemas.microsoft.com/office/drawing/2014/main" id="{8C14E9D7-E5BF-FBBE-BF2F-9707B9540FE1}"/>
              </a:ext>
            </a:extLst>
          </p:cNvPr>
          <p:cNvSpPr/>
          <p:nvPr/>
        </p:nvSpPr>
        <p:spPr>
          <a:xfrm>
            <a:off x="344425" y="4392545"/>
            <a:ext cx="2297684" cy="510778"/>
          </a:xfrm>
          <a:prstGeom prst="roundRect">
            <a:avLst/>
          </a:prstGeom>
          <a:solidFill>
            <a:srgbClr val="FFFFD1"/>
          </a:solidFill>
          <a:ln>
            <a:solidFill>
              <a:srgbClr val="FFC000"/>
            </a:solidFill>
          </a:ln>
        </p:spPr>
        <p:txBody>
          <a:bodyPr wrap="square">
            <a:spAutoFit/>
          </a:bodyPr>
          <a:lstStyle/>
          <a:p>
            <a:r>
              <a:rPr lang="en-GB" sz="2400" b="1" dirty="0">
                <a:solidFill>
                  <a:srgbClr val="000000"/>
                </a:solidFill>
                <a:latin typeface="Arial" panose="020B0604020202020204" pitchFamily="34" charset="0"/>
                <a:ea typeface="Yu Gothic UI" panose="020B0500000000000000" pitchFamily="34" charset="-128"/>
                <a:cs typeface="Arial" panose="020B0604020202020204" pitchFamily="34" charset="0"/>
              </a:rPr>
              <a:t>Inclusion</a:t>
            </a:r>
            <a:endParaRPr lang="en-US" sz="2400" dirty="0">
              <a:latin typeface="Arial" panose="020B0604020202020204" pitchFamily="34" charset="0"/>
              <a:ea typeface="DengXian" panose="02010600030101010101" pitchFamily="2" charset="-122"/>
              <a:cs typeface="Arial" panose="020B0604020202020204" pitchFamily="34" charset="0"/>
            </a:endParaRPr>
          </a:p>
        </p:txBody>
      </p:sp>
      <p:sp>
        <p:nvSpPr>
          <p:cNvPr id="20" name="TextBox 19">
            <a:extLst>
              <a:ext uri="{FF2B5EF4-FFF2-40B4-BE49-F238E27FC236}">
                <a16:creationId xmlns:a16="http://schemas.microsoft.com/office/drawing/2014/main" id="{88F1942E-4508-71FF-18F5-B4214A637ED6}"/>
              </a:ext>
            </a:extLst>
          </p:cNvPr>
          <p:cNvSpPr txBox="1"/>
          <p:nvPr/>
        </p:nvSpPr>
        <p:spPr>
          <a:xfrm>
            <a:off x="227567" y="1081277"/>
            <a:ext cx="11017224" cy="830997"/>
          </a:xfrm>
          <a:prstGeom prst="rect">
            <a:avLst/>
          </a:prstGeom>
          <a:noFill/>
        </p:spPr>
        <p:txBody>
          <a:bodyPr wrap="square" rtlCol="0">
            <a:spAutoFit/>
          </a:bodyPr>
          <a:lstStyle/>
          <a:p>
            <a:r>
              <a:rPr lang="en-US" sz="2400" dirty="0"/>
              <a:t>With a partner, match each word to its definition. </a:t>
            </a:r>
          </a:p>
          <a:p>
            <a:r>
              <a:rPr lang="en-US" sz="2400" dirty="0"/>
              <a:t>Check your answers when you watch the EDI+S video.</a:t>
            </a:r>
          </a:p>
        </p:txBody>
      </p:sp>
      <p:cxnSp>
        <p:nvCxnSpPr>
          <p:cNvPr id="12" name="Straight Arrow Connector 11">
            <a:extLst>
              <a:ext uri="{FF2B5EF4-FFF2-40B4-BE49-F238E27FC236}">
                <a16:creationId xmlns:a16="http://schemas.microsoft.com/office/drawing/2014/main" id="{63723EE3-A87F-D9FC-B57B-80A62191387E}"/>
              </a:ext>
            </a:extLst>
          </p:cNvPr>
          <p:cNvCxnSpPr>
            <a:cxnSpLocks/>
            <a:stCxn id="5" idx="3"/>
            <a:endCxn id="2" idx="1"/>
          </p:cNvCxnSpPr>
          <p:nvPr/>
        </p:nvCxnSpPr>
        <p:spPr>
          <a:xfrm>
            <a:off x="2601517" y="2484332"/>
            <a:ext cx="1083996" cy="33528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68DE96B-275B-1481-3E7E-3085019F3ECD}"/>
              </a:ext>
            </a:extLst>
          </p:cNvPr>
          <p:cNvCxnSpPr>
            <a:cxnSpLocks/>
            <a:stCxn id="17" idx="3"/>
            <a:endCxn id="13" idx="1"/>
          </p:cNvCxnSpPr>
          <p:nvPr/>
        </p:nvCxnSpPr>
        <p:spPr>
          <a:xfrm flipV="1">
            <a:off x="2601518" y="2458951"/>
            <a:ext cx="1042618" cy="3317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DC0125F-9B87-8AB1-6D78-7ED980F2A5CD}"/>
              </a:ext>
            </a:extLst>
          </p:cNvPr>
          <p:cNvCxnSpPr>
            <a:cxnSpLocks/>
            <a:stCxn id="19" idx="3"/>
            <a:endCxn id="18" idx="1"/>
          </p:cNvCxnSpPr>
          <p:nvPr/>
        </p:nvCxnSpPr>
        <p:spPr>
          <a:xfrm flipV="1">
            <a:off x="2642109" y="3566134"/>
            <a:ext cx="1043404" cy="1081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8C971C6-72F0-3742-941E-DB986906F8E4}"/>
              </a:ext>
            </a:extLst>
          </p:cNvPr>
          <p:cNvCxnSpPr>
            <a:cxnSpLocks/>
            <a:stCxn id="4" idx="3"/>
            <a:endCxn id="3" idx="1"/>
          </p:cNvCxnSpPr>
          <p:nvPr/>
        </p:nvCxnSpPr>
        <p:spPr>
          <a:xfrm>
            <a:off x="2601517" y="3566133"/>
            <a:ext cx="1083996" cy="11071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4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750" y="1398577"/>
            <a:ext cx="10369152" cy="4988630"/>
          </a:xfrm>
          <a:noFill/>
        </p:spPr>
        <p:txBody>
          <a:bodyPr>
            <a:normAutofit/>
          </a:bodyPr>
          <a:lstStyle/>
          <a:p>
            <a:pPr marL="0" indent="0">
              <a:lnSpc>
                <a:spcPct val="107000"/>
              </a:lnSpc>
              <a:spcBef>
                <a:spcPts val="0"/>
              </a:spcBef>
              <a:spcAft>
                <a:spcPts val="800"/>
              </a:spcAft>
              <a:buNone/>
            </a:pPr>
            <a:r>
              <a:rPr lang="en-US" sz="2400" dirty="0">
                <a:latin typeface="Calibri" panose="020F0502020204030204" pitchFamily="34" charset="0"/>
                <a:ea typeface="DengXian" panose="02010600030101010101" pitchFamily="2" charset="-122"/>
                <a:cs typeface="Times New Roman" panose="02020603050405020304" pitchFamily="18" charset="0"/>
              </a:rPr>
              <a:t>Discuss the question below in your group.</a:t>
            </a:r>
          </a:p>
          <a:p>
            <a:pPr marL="0" indent="0">
              <a:lnSpc>
                <a:spcPct val="107000"/>
              </a:lnSpc>
              <a:spcBef>
                <a:spcPts val="0"/>
              </a:spcBef>
              <a:spcAft>
                <a:spcPts val="800"/>
              </a:spcAft>
              <a:buNone/>
            </a:pPr>
            <a:endParaRPr lang="en-US" sz="2400" dirty="0">
              <a:latin typeface="Calibri" panose="020F0502020204030204" pitchFamily="34" charset="0"/>
              <a:ea typeface="DengXian" panose="02010600030101010101" pitchFamily="2" charset="-122"/>
              <a:cs typeface="Times New Roman" panose="02020603050405020304" pitchFamily="18" charset="0"/>
            </a:endParaRPr>
          </a:p>
          <a:p>
            <a:pPr marL="0" indent="0">
              <a:lnSpc>
                <a:spcPct val="107000"/>
              </a:lnSpc>
              <a:spcBef>
                <a:spcPts val="0"/>
              </a:spcBef>
              <a:spcAft>
                <a:spcPts val="800"/>
              </a:spcAft>
              <a:buNone/>
            </a:pPr>
            <a:endParaRPr lang="en-US" sz="2400" dirty="0">
              <a:latin typeface="Calibri" panose="020F0502020204030204" pitchFamily="34" charset="0"/>
              <a:ea typeface="DengXian" panose="02010600030101010101" pitchFamily="2" charset="-122"/>
              <a:cs typeface="Times New Roman" panose="02020603050405020304" pitchFamily="18" charset="0"/>
            </a:endParaRPr>
          </a:p>
          <a:p>
            <a:pPr marL="0" indent="0">
              <a:lnSpc>
                <a:spcPct val="107000"/>
              </a:lnSpc>
              <a:spcBef>
                <a:spcPts val="0"/>
              </a:spcBef>
              <a:spcAft>
                <a:spcPts val="800"/>
              </a:spcAft>
              <a:buNone/>
            </a:pPr>
            <a:endParaRPr lang="en-US" sz="2400" dirty="0">
              <a:latin typeface="Calibri" panose="020F0502020204030204" pitchFamily="34" charset="0"/>
              <a:ea typeface="DengXian" panose="02010600030101010101" pitchFamily="2" charset="-122"/>
              <a:cs typeface="Times New Roman" panose="02020603050405020304" pitchFamily="18" charset="0"/>
            </a:endParaRPr>
          </a:p>
          <a:p>
            <a:pPr marL="0" indent="0">
              <a:lnSpc>
                <a:spcPct val="107000"/>
              </a:lnSpc>
              <a:spcBef>
                <a:spcPts val="0"/>
              </a:spcBef>
              <a:spcAft>
                <a:spcPts val="800"/>
              </a:spcAft>
              <a:buNone/>
            </a:pPr>
            <a:endParaRPr lang="en-US" sz="2400" dirty="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Bef>
                <a:spcPts val="0"/>
              </a:spcBef>
              <a:spcAft>
                <a:spcPts val="800"/>
              </a:spcAft>
            </a:pPr>
            <a:r>
              <a:rPr lang="en-US" sz="2400" dirty="0">
                <a:latin typeface="Calibri" panose="020F0502020204030204" pitchFamily="34" charset="0"/>
                <a:ea typeface="DengXian" panose="02010600030101010101" pitchFamily="2" charset="-122"/>
                <a:cs typeface="Times New Roman" panose="02020603050405020304" pitchFamily="18" charset="0"/>
              </a:rPr>
              <a:t>Discuss it for </a:t>
            </a:r>
            <a:r>
              <a:rPr lang="en-US" sz="2400" b="1" dirty="0">
                <a:latin typeface="Calibri" panose="020F0502020204030204" pitchFamily="34" charset="0"/>
                <a:ea typeface="DengXian" panose="02010600030101010101" pitchFamily="2" charset="-122"/>
                <a:cs typeface="Times New Roman" panose="02020603050405020304" pitchFamily="18" charset="0"/>
              </a:rPr>
              <a:t>5 minutes</a:t>
            </a:r>
            <a:r>
              <a:rPr lang="en-US" sz="2400" dirty="0">
                <a:latin typeface="Calibri" panose="020F0502020204030204" pitchFamily="34" charset="0"/>
                <a:ea typeface="DengXian" panose="02010600030101010101" pitchFamily="2" charset="-122"/>
                <a:cs typeface="Times New Roman" panose="02020603050405020304" pitchFamily="18" charset="0"/>
              </a:rPr>
              <a:t>. Use </a:t>
            </a:r>
            <a:r>
              <a:rPr lang="en-US" sz="2400" u="sng" dirty="0">
                <a:latin typeface="Calibri" panose="020F0502020204030204" pitchFamily="34" charset="0"/>
                <a:ea typeface="DengXian" panose="02010600030101010101" pitchFamily="2" charset="-122"/>
                <a:cs typeface="Times New Roman" panose="02020603050405020304" pitchFamily="18" charset="0"/>
              </a:rPr>
              <a:t>all</a:t>
            </a:r>
            <a:r>
              <a:rPr lang="en-US" sz="2400" dirty="0">
                <a:latin typeface="Calibri" panose="020F0502020204030204" pitchFamily="34" charset="0"/>
                <a:ea typeface="DengXian" panose="02010600030101010101" pitchFamily="2" charset="-122"/>
                <a:cs typeface="Times New Roman" panose="02020603050405020304" pitchFamily="18" charset="0"/>
              </a:rPr>
              <a:t> the time, and make sure everyone participates.</a:t>
            </a:r>
          </a:p>
          <a:p>
            <a:pPr>
              <a:lnSpc>
                <a:spcPct val="107000"/>
              </a:lnSpc>
              <a:spcBef>
                <a:spcPts val="0"/>
              </a:spcBef>
              <a:spcAft>
                <a:spcPts val="800"/>
              </a:spcAft>
            </a:pPr>
            <a:r>
              <a:rPr lang="en-US" sz="2400" dirty="0">
                <a:latin typeface="Calibri" panose="020F0502020204030204" pitchFamily="34" charset="0"/>
                <a:ea typeface="DengXian" panose="02010600030101010101" pitchFamily="2" charset="-122"/>
                <a:cs typeface="Times New Roman" panose="02020603050405020304" pitchFamily="18" charset="0"/>
              </a:rPr>
              <a:t>At the end you should have at least </a:t>
            </a:r>
            <a:r>
              <a:rPr lang="en-US" sz="2400" b="1" dirty="0">
                <a:latin typeface="Calibri" panose="020F0502020204030204" pitchFamily="34" charset="0"/>
                <a:ea typeface="DengXian" panose="02010600030101010101" pitchFamily="2" charset="-122"/>
                <a:cs typeface="Times New Roman" panose="02020603050405020304" pitchFamily="18" charset="0"/>
              </a:rPr>
              <a:t>one suggestion </a:t>
            </a:r>
            <a:r>
              <a:rPr lang="en-US" sz="2400" dirty="0">
                <a:latin typeface="Calibri" panose="020F0502020204030204" pitchFamily="34" charset="0"/>
                <a:ea typeface="DengXian" panose="02010600030101010101" pitchFamily="2" charset="-122"/>
                <a:cs typeface="Times New Roman" panose="02020603050405020304" pitchFamily="18" charset="0"/>
              </a:rPr>
              <a:t>to answer the question.</a:t>
            </a:r>
          </a:p>
          <a:p>
            <a:pPr>
              <a:lnSpc>
                <a:spcPct val="107000"/>
              </a:lnSpc>
              <a:spcBef>
                <a:spcPts val="0"/>
              </a:spcBef>
              <a:spcAft>
                <a:spcPts val="800"/>
              </a:spcAft>
            </a:pPr>
            <a:r>
              <a:rPr lang="en-US" sz="2400" dirty="0">
                <a:latin typeface="Calibri" panose="020F0502020204030204" pitchFamily="34" charset="0"/>
                <a:ea typeface="DengXian" panose="02010600030101010101" pitchFamily="2" charset="-122"/>
                <a:cs typeface="Times New Roman" panose="02020603050405020304" pitchFamily="18" charset="0"/>
              </a:rPr>
              <a:t>You may be asked to share your ideas. </a:t>
            </a:r>
          </a:p>
          <a:p>
            <a:pPr marL="0" indent="0" algn="just">
              <a:buNone/>
            </a:pPr>
            <a:endParaRPr lang="en-US" dirty="0"/>
          </a:p>
        </p:txBody>
      </p:sp>
      <p:pic>
        <p:nvPicPr>
          <p:cNvPr id="6" name="Picture 5" descr="Icon&#10;&#10;Description automatically generated">
            <a:extLst>
              <a:ext uri="{FF2B5EF4-FFF2-40B4-BE49-F238E27FC236}">
                <a16:creationId xmlns:a16="http://schemas.microsoft.com/office/drawing/2014/main" id="{1C2FC392-261E-4BFC-BBFE-73715B1A53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08568" y="116632"/>
            <a:ext cx="783884" cy="1268760"/>
          </a:xfrm>
          <a:prstGeom prst="rect">
            <a:avLst/>
          </a:prstGeom>
        </p:spPr>
      </p:pic>
      <p:grpSp>
        <p:nvGrpSpPr>
          <p:cNvPr id="7" name="Group 2"/>
          <p:cNvGrpSpPr>
            <a:grpSpLocks/>
          </p:cNvGrpSpPr>
          <p:nvPr/>
        </p:nvGrpSpPr>
        <p:grpSpPr bwMode="auto">
          <a:xfrm>
            <a:off x="2567608" y="279885"/>
            <a:ext cx="7956376" cy="556827"/>
            <a:chOff x="103092947" y="106166598"/>
            <a:chExt cx="6633628" cy="556506"/>
          </a:xfrm>
        </p:grpSpPr>
        <p:sp>
          <p:nvSpPr>
            <p:cNvPr id="8"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EDI+S: </a:t>
              </a:r>
              <a:r>
                <a:rPr lang="en-GB" altLang="en-US" sz="2400" dirty="0">
                  <a:solidFill>
                    <a:srgbClr val="000000"/>
                  </a:solidFill>
                  <a:latin typeface="Verdana" panose="020B0604030504040204" pitchFamily="34" charset="0"/>
                </a:rPr>
                <a:t>Discussion</a:t>
              </a:r>
              <a:endParaRPr lang="en-US" altLang="en-US" sz="2800" dirty="0">
                <a:latin typeface="Arial" panose="020B0604020202020204" pitchFamily="34" charset="0"/>
              </a:endParaRPr>
            </a:p>
          </p:txBody>
        </p:sp>
        <p:sp>
          <p:nvSpPr>
            <p:cNvPr id="9"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2" name="Rectangle 1"/>
          <p:cNvSpPr/>
          <p:nvPr/>
        </p:nvSpPr>
        <p:spPr>
          <a:xfrm>
            <a:off x="872750" y="2132856"/>
            <a:ext cx="10153128" cy="1463040"/>
          </a:xfrm>
          <a:prstGeom prst="rect">
            <a:avLst/>
          </a:prstGeom>
          <a:solidFill>
            <a:srgbClr val="FFFFD1"/>
          </a:solidFill>
          <a:ln>
            <a:solidFill>
              <a:srgbClr val="013E3F"/>
            </a:solidFill>
            <a:prstDash val="dashDot"/>
          </a:ln>
        </p:spPr>
        <p:txBody>
          <a:bodyPr wrap="square" anchor="ctr">
            <a:spAutoFit/>
          </a:bodyPr>
          <a:lstStyle/>
          <a:p>
            <a:pPr marL="285750" indent="0">
              <a:lnSpc>
                <a:spcPct val="100000"/>
              </a:lnSpc>
              <a:spcAft>
                <a:spcPts val="800"/>
              </a:spcAft>
              <a:buNone/>
            </a:pPr>
            <a:r>
              <a:rPr lang="en-US" sz="2400" dirty="0">
                <a:latin typeface="Calibri" panose="020F0502020204030204" pitchFamily="34" charset="0"/>
                <a:ea typeface="Malgun Gothic" panose="020B0503020000020004" pitchFamily="34" charset="-127"/>
                <a:cs typeface="Times New Roman" panose="02020603050405020304" pitchFamily="18" charset="0"/>
              </a:rPr>
              <a:t>What can you do to help make the OCSa classroom an inclusive place (i.e. a place where everyone feels comfortable and supported)?</a:t>
            </a:r>
          </a:p>
        </p:txBody>
      </p:sp>
    </p:spTree>
    <p:extLst>
      <p:ext uri="{BB962C8B-B14F-4D97-AF65-F5344CB8AC3E}">
        <p14:creationId xmlns:p14="http://schemas.microsoft.com/office/powerpoint/2010/main" val="808092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4"/>
          <p:cNvGraphicFramePr>
            <a:graphicFrameLocks/>
          </p:cNvGraphicFramePr>
          <p:nvPr>
            <p:extLst>
              <p:ext uri="{D42A27DB-BD31-4B8C-83A1-F6EECF244321}">
                <p14:modId xmlns:p14="http://schemas.microsoft.com/office/powerpoint/2010/main" val="1298881906"/>
              </p:ext>
            </p:extLst>
          </p:nvPr>
        </p:nvGraphicFramePr>
        <p:xfrm>
          <a:off x="731404" y="1700808"/>
          <a:ext cx="10693188" cy="4760342"/>
        </p:xfrm>
        <a:graphic>
          <a:graphicData uri="http://schemas.openxmlformats.org/drawingml/2006/table">
            <a:tbl>
              <a:tblPr firstRow="1" bandRow="1">
                <a:tableStyleId>{5940675A-B579-460E-94D1-54222C63F5DA}</a:tableStyleId>
              </a:tblPr>
              <a:tblGrid>
                <a:gridCol w="1764196">
                  <a:extLst>
                    <a:ext uri="{9D8B030D-6E8A-4147-A177-3AD203B41FA5}">
                      <a16:colId xmlns:a16="http://schemas.microsoft.com/office/drawing/2014/main" val="2008940339"/>
                    </a:ext>
                  </a:extLst>
                </a:gridCol>
                <a:gridCol w="8928992">
                  <a:extLst>
                    <a:ext uri="{9D8B030D-6E8A-4147-A177-3AD203B41FA5}">
                      <a16:colId xmlns:a16="http://schemas.microsoft.com/office/drawing/2014/main" val="2859638879"/>
                    </a:ext>
                  </a:extLst>
                </a:gridCol>
              </a:tblGrid>
              <a:tr h="37084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Due</a:t>
                      </a:r>
                    </a:p>
                  </a:txBody>
                  <a:tcPr anchor="ctr">
                    <a:solidFill>
                      <a:schemeClr val="bg1"/>
                    </a:solidFill>
                  </a:tcPr>
                </a:tc>
                <a:tc>
                  <a:txBody>
                    <a:bodyPr/>
                    <a:lstStyle/>
                    <a:p>
                      <a:pPr marL="0" marR="0" lvl="0" indent="0" algn="ctr" defTabSz="685800" rtl="0" eaLnBrk="1" fontAlgn="auto" latinLnBrk="0" hangingPunct="1">
                        <a:lnSpc>
                          <a:spcPct val="115000"/>
                        </a:lnSpc>
                        <a:spcBef>
                          <a:spcPts val="0"/>
                        </a:spcBef>
                        <a:spcAft>
                          <a:spcPts val="0"/>
                        </a:spcAft>
                        <a:buClrTx/>
                        <a:buSzTx/>
                        <a:buFont typeface="Arial" panose="020B0604020202020204" pitchFamily="34" charset="0"/>
                        <a:buNone/>
                        <a:tabLst/>
                        <a:defRPr/>
                      </a:pPr>
                      <a:r>
                        <a:rPr lang="en-US" sz="2400" b="1" dirty="0">
                          <a:solidFill>
                            <a:schemeClr val="tx1"/>
                          </a:solidFill>
                          <a:effectLst/>
                          <a:latin typeface="+mn-lt"/>
                          <a:ea typeface="SimSun" panose="02010600030101010101" pitchFamily="2" charset="-122"/>
                          <a:cs typeface="Arial" panose="020B0604020202020204" pitchFamily="34" charset="0"/>
                        </a:rPr>
                        <a:t>Task</a:t>
                      </a:r>
                    </a:p>
                  </a:txBody>
                  <a:tcPr anchor="ctr">
                    <a:solidFill>
                      <a:schemeClr val="bg1"/>
                    </a:solidFill>
                  </a:tcPr>
                </a:tc>
                <a:extLst>
                  <a:ext uri="{0D108BD9-81ED-4DB2-BD59-A6C34878D82A}">
                    <a16:rowId xmlns:a16="http://schemas.microsoft.com/office/drawing/2014/main" val="2323099356"/>
                  </a:ext>
                </a:extLst>
              </a:tr>
              <a:tr h="37084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Lesson 1.2</a:t>
                      </a:r>
                    </a:p>
                  </a:txBody>
                  <a:tcPr anchor="ctr">
                    <a:solidFill>
                      <a:srgbClr val="264177"/>
                    </a:solidFill>
                  </a:tcPr>
                </a:tc>
                <a:tc>
                  <a:txBody>
                    <a:bodyPr/>
                    <a:lstStyle/>
                    <a:p>
                      <a:pPr marL="342900" marR="0" lvl="0" indent="-342900" algn="l" defTabSz="685800"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2400" b="0" dirty="0">
                          <a:solidFill>
                            <a:schemeClr val="tx1"/>
                          </a:solidFill>
                          <a:effectLst/>
                          <a:latin typeface="+mn-lt"/>
                          <a:ea typeface="SimSun" panose="02010600030101010101" pitchFamily="2" charset="-122"/>
                          <a:cs typeface="Arial" panose="020B0604020202020204" pitchFamily="34" charset="0"/>
                        </a:rPr>
                        <a:t>Read the </a:t>
                      </a:r>
                      <a:r>
                        <a:rPr lang="en-US" sz="2400" b="0" i="0" dirty="0">
                          <a:solidFill>
                            <a:schemeClr val="tx1"/>
                          </a:solidFill>
                          <a:effectLst/>
                          <a:latin typeface="+mn-lt"/>
                          <a:ea typeface="SimSun" panose="02010600030101010101" pitchFamily="2" charset="-122"/>
                          <a:cs typeface="Arial" panose="020B0604020202020204" pitchFamily="34" charset="0"/>
                        </a:rPr>
                        <a:t>section ‘</a:t>
                      </a:r>
                      <a:r>
                        <a:rPr lang="en-US" sz="2400" b="0" i="1" dirty="0">
                          <a:solidFill>
                            <a:schemeClr val="tx1"/>
                          </a:solidFill>
                          <a:effectLst/>
                          <a:latin typeface="+mn-lt"/>
                          <a:ea typeface="SimSun" panose="02010600030101010101" pitchFamily="2" charset="-122"/>
                          <a:cs typeface="Arial" panose="020B0604020202020204" pitchFamily="34" charset="0"/>
                        </a:rPr>
                        <a:t>Module intended learning outcomes’ </a:t>
                      </a:r>
                      <a:r>
                        <a:rPr lang="en-US" sz="2400" b="0" dirty="0">
                          <a:solidFill>
                            <a:schemeClr val="tx1"/>
                          </a:solidFill>
                          <a:effectLst/>
                          <a:latin typeface="+mn-lt"/>
                          <a:ea typeface="SimSun" panose="02010600030101010101" pitchFamily="2" charset="-122"/>
                          <a:cs typeface="Arial" panose="020B0604020202020204" pitchFamily="34" charset="0"/>
                        </a:rPr>
                        <a:t>in the </a:t>
                      </a:r>
                      <a:r>
                        <a:rPr lang="en-US" sz="2400" b="1" i="0" dirty="0">
                          <a:solidFill>
                            <a:schemeClr val="tx1"/>
                          </a:solidFill>
                          <a:effectLst/>
                          <a:latin typeface="+mn-lt"/>
                          <a:ea typeface="SimSun" panose="02010600030101010101" pitchFamily="2" charset="-122"/>
                          <a:cs typeface="Arial" panose="020B0604020202020204" pitchFamily="34" charset="0"/>
                        </a:rPr>
                        <a:t>Module Handbook</a:t>
                      </a:r>
                      <a:r>
                        <a:rPr lang="en-US" sz="2400" b="0" dirty="0">
                          <a:solidFill>
                            <a:schemeClr val="tx1"/>
                          </a:solidFill>
                          <a:effectLst/>
                          <a:latin typeface="+mn-lt"/>
                          <a:ea typeface="SimSun" panose="02010600030101010101" pitchFamily="2" charset="-122"/>
                          <a:cs typeface="Arial" panose="020B0604020202020204" pitchFamily="34" charset="0"/>
                        </a:rPr>
                        <a:t>. Decide which </a:t>
                      </a:r>
                      <a:r>
                        <a:rPr lang="en-US" sz="2400" b="0" u="sng" dirty="0">
                          <a:solidFill>
                            <a:schemeClr val="tx1"/>
                          </a:solidFill>
                          <a:effectLst/>
                          <a:latin typeface="+mn-lt"/>
                          <a:ea typeface="SimSun" panose="02010600030101010101" pitchFamily="2" charset="-122"/>
                          <a:cs typeface="Arial" panose="020B0604020202020204" pitchFamily="34" charset="0"/>
                        </a:rPr>
                        <a:t>three</a:t>
                      </a:r>
                      <a:r>
                        <a:rPr lang="en-US" sz="2400" b="0" dirty="0">
                          <a:solidFill>
                            <a:schemeClr val="tx1"/>
                          </a:solidFill>
                          <a:effectLst/>
                          <a:latin typeface="+mn-lt"/>
                          <a:ea typeface="SimSun" panose="02010600030101010101" pitchFamily="2" charset="-122"/>
                          <a:cs typeface="Arial" panose="020B0604020202020204" pitchFamily="34" charset="0"/>
                        </a:rPr>
                        <a:t> learning outcomes are most important for you – be ready to discuss them in class. </a:t>
                      </a:r>
                    </a:p>
                    <a:p>
                      <a:pPr marL="342900" marR="0" lvl="0" indent="-342900" algn="l" defTabSz="685800" rtl="0" eaLnBrk="1" fontAlgn="auto" latinLnBrk="0" hangingPunct="1">
                        <a:lnSpc>
                          <a:spcPct val="115000"/>
                        </a:lnSpc>
                        <a:spcBef>
                          <a:spcPts val="0"/>
                        </a:spcBef>
                        <a:spcAft>
                          <a:spcPts val="0"/>
                        </a:spcAft>
                        <a:buClrTx/>
                        <a:buSzTx/>
                        <a:buFont typeface="Arial" panose="020B0604020202020204" pitchFamily="34" charset="0"/>
                        <a:buChar char="•"/>
                        <a:tabLst/>
                        <a:defRPr/>
                      </a:pPr>
                      <a:endParaRPr lang="en-US" sz="2400" b="0" dirty="0">
                        <a:solidFill>
                          <a:schemeClr val="tx1"/>
                        </a:solidFill>
                        <a:effectLst/>
                        <a:latin typeface="+mn-lt"/>
                        <a:ea typeface="SimSun" panose="02010600030101010101" pitchFamily="2" charset="-122"/>
                        <a:cs typeface="Arial" panose="020B0604020202020204" pitchFamily="34" charset="0"/>
                      </a:endParaRPr>
                    </a:p>
                    <a:p>
                      <a:pPr marL="342900" marR="0" lvl="0" indent="-342900" algn="l" defTabSz="685800"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2400" b="0" dirty="0">
                          <a:solidFill>
                            <a:schemeClr val="tx1"/>
                          </a:solidFill>
                          <a:effectLst/>
                          <a:latin typeface="+mn-lt"/>
                          <a:ea typeface="SimSun" panose="02010600030101010101" pitchFamily="2" charset="-122"/>
                          <a:cs typeface="Arial" panose="020B0604020202020204" pitchFamily="34" charset="0"/>
                        </a:rPr>
                        <a:t>Read the section ‘</a:t>
                      </a:r>
                      <a:r>
                        <a:rPr lang="en-US" sz="2400" b="0" i="1" dirty="0">
                          <a:solidFill>
                            <a:schemeClr val="tx1"/>
                          </a:solidFill>
                          <a:effectLst/>
                          <a:latin typeface="+mn-lt"/>
                          <a:ea typeface="SimSun" panose="02010600030101010101" pitchFamily="2" charset="-122"/>
                          <a:cs typeface="Arial" panose="020B0604020202020204" pitchFamily="34" charset="0"/>
                        </a:rPr>
                        <a:t>Appendix 2 – Group Discussion Exam information’ </a:t>
                      </a:r>
                      <a:r>
                        <a:rPr lang="en-US" sz="2400" b="0" dirty="0">
                          <a:solidFill>
                            <a:schemeClr val="tx1"/>
                          </a:solidFill>
                          <a:effectLst/>
                          <a:latin typeface="+mn-lt"/>
                          <a:ea typeface="SimSun" panose="02010600030101010101" pitchFamily="2" charset="-122"/>
                          <a:cs typeface="Arial" panose="020B0604020202020204" pitchFamily="34" charset="0"/>
                        </a:rPr>
                        <a:t>in the </a:t>
                      </a:r>
                      <a:r>
                        <a:rPr lang="en-US" sz="2400" b="1" i="0" dirty="0">
                          <a:solidFill>
                            <a:schemeClr val="tx1"/>
                          </a:solidFill>
                          <a:effectLst/>
                          <a:latin typeface="+mn-lt"/>
                          <a:ea typeface="SimSun" panose="02010600030101010101" pitchFamily="2" charset="-122"/>
                          <a:cs typeface="Arial" panose="020B0604020202020204" pitchFamily="34" charset="0"/>
                        </a:rPr>
                        <a:t>Module Handbook</a:t>
                      </a:r>
                      <a:r>
                        <a:rPr lang="en-US" sz="2400" b="0" i="1" dirty="0">
                          <a:solidFill>
                            <a:schemeClr val="tx1"/>
                          </a:solidFill>
                          <a:effectLst/>
                          <a:latin typeface="+mn-lt"/>
                          <a:ea typeface="SimSun" panose="02010600030101010101" pitchFamily="2" charset="-122"/>
                          <a:cs typeface="Arial" panose="020B0604020202020204" pitchFamily="34" charset="0"/>
                        </a:rPr>
                        <a:t>.</a:t>
                      </a:r>
                    </a:p>
                    <a:p>
                      <a:pPr marL="0" marR="0" lvl="0" indent="0" algn="l" defTabSz="685800" rtl="0" eaLnBrk="1" fontAlgn="auto" latinLnBrk="0" hangingPunct="1">
                        <a:lnSpc>
                          <a:spcPct val="115000"/>
                        </a:lnSpc>
                        <a:spcBef>
                          <a:spcPts val="0"/>
                        </a:spcBef>
                        <a:spcAft>
                          <a:spcPts val="0"/>
                        </a:spcAft>
                        <a:buClrTx/>
                        <a:buSzTx/>
                        <a:buFont typeface="Arial" panose="020B0604020202020204" pitchFamily="34" charset="0"/>
                        <a:buNone/>
                        <a:tabLst/>
                        <a:defRPr/>
                      </a:pPr>
                      <a:endParaRPr lang="en-US" sz="2400" b="0" dirty="0">
                        <a:solidFill>
                          <a:schemeClr val="tx1"/>
                        </a:solidFill>
                        <a:effectLst/>
                        <a:latin typeface="+mn-lt"/>
                        <a:ea typeface="SimSun" panose="02010600030101010101" pitchFamily="2" charset="-122"/>
                        <a:cs typeface="Arial" panose="020B0604020202020204" pitchFamily="34" charset="0"/>
                      </a:endParaRPr>
                    </a:p>
                    <a:p>
                      <a:pPr marL="342900" marR="0" lvl="0" indent="-342900" algn="l" defTabSz="685800"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2400" b="0" dirty="0">
                          <a:solidFill>
                            <a:schemeClr val="tx1"/>
                          </a:solidFill>
                          <a:effectLst/>
                          <a:latin typeface="+mn-lt"/>
                          <a:ea typeface="SimSun" panose="02010600030101010101" pitchFamily="2" charset="-122"/>
                          <a:cs typeface="Arial" panose="020B0604020202020204" pitchFamily="34" charset="0"/>
                        </a:rPr>
                        <a:t>Watch the group discussion sample video on </a:t>
                      </a:r>
                      <a:r>
                        <a:rPr lang="en-US" sz="2400" b="1" dirty="0">
                          <a:solidFill>
                            <a:schemeClr val="tx1"/>
                          </a:solidFill>
                          <a:effectLst/>
                          <a:latin typeface="+mn-lt"/>
                          <a:ea typeface="SimSun" panose="02010600030101010101" pitchFamily="2" charset="-122"/>
                          <a:cs typeface="Arial" panose="020B0604020202020204" pitchFamily="34" charset="0"/>
                        </a:rPr>
                        <a:t>OCSa Moodle </a:t>
                      </a:r>
                      <a:r>
                        <a:rPr lang="en-US" sz="2400" b="0" dirty="0">
                          <a:solidFill>
                            <a:schemeClr val="tx1"/>
                          </a:solidFill>
                          <a:effectLst/>
                          <a:latin typeface="+mn-lt"/>
                          <a:ea typeface="SimSun" panose="02010600030101010101" pitchFamily="2" charset="-122"/>
                          <a:cs typeface="Arial" panose="020B0604020202020204" pitchFamily="34" charset="0"/>
                        </a:rPr>
                        <a:t>page (</a:t>
                      </a:r>
                      <a:r>
                        <a:rPr lang="en-US" sz="2400" b="0" i="1" dirty="0">
                          <a:solidFill>
                            <a:schemeClr val="tx1"/>
                          </a:solidFill>
                          <a:effectLst/>
                          <a:latin typeface="+mn-lt"/>
                          <a:ea typeface="SimSun" panose="02010600030101010101" pitchFamily="2" charset="-122"/>
                          <a:cs typeface="Arial" panose="020B0604020202020204" pitchFamily="34" charset="0"/>
                        </a:rPr>
                        <a:t>topic: Academic performance) </a:t>
                      </a:r>
                      <a:r>
                        <a:rPr lang="en-US" sz="2400" b="0" i="0" dirty="0">
                          <a:solidFill>
                            <a:schemeClr val="tx1"/>
                          </a:solidFill>
                          <a:effectLst/>
                          <a:latin typeface="+mn-lt"/>
                          <a:ea typeface="SimSun" panose="02010600030101010101" pitchFamily="2" charset="-122"/>
                          <a:cs typeface="Arial" panose="020B0604020202020204" pitchFamily="34" charset="0"/>
                        </a:rPr>
                        <a:t>in the Week 1 section.</a:t>
                      </a:r>
                    </a:p>
                    <a:p>
                      <a:pPr marL="342900" marR="0" lvl="0" indent="-342900" algn="l" defTabSz="685800" rtl="0" eaLnBrk="1" fontAlgn="auto" latinLnBrk="0" hangingPunct="1">
                        <a:lnSpc>
                          <a:spcPct val="115000"/>
                        </a:lnSpc>
                        <a:spcBef>
                          <a:spcPts val="0"/>
                        </a:spcBef>
                        <a:spcAft>
                          <a:spcPts val="0"/>
                        </a:spcAft>
                        <a:buClrTx/>
                        <a:buSzTx/>
                        <a:buFont typeface="Arial" panose="020B0604020202020204" pitchFamily="34" charset="0"/>
                        <a:buChar char="•"/>
                        <a:tabLst/>
                        <a:defRPr/>
                      </a:pPr>
                      <a:endParaRPr lang="en-US" sz="2400" b="0" dirty="0">
                        <a:solidFill>
                          <a:schemeClr val="tx1"/>
                        </a:solidFill>
                        <a:effectLst/>
                        <a:latin typeface="+mn-lt"/>
                        <a:ea typeface="SimSun" panose="02010600030101010101" pitchFamily="2" charset="-122"/>
                        <a:cs typeface="Arial" panose="020B0604020202020204" pitchFamily="34" charset="0"/>
                      </a:endParaRPr>
                    </a:p>
                  </a:txBody>
                  <a:tcPr>
                    <a:solidFill>
                      <a:schemeClr val="bg1"/>
                    </a:solidFill>
                  </a:tcPr>
                </a:tc>
                <a:extLst>
                  <a:ext uri="{0D108BD9-81ED-4DB2-BD59-A6C34878D82A}">
                    <a16:rowId xmlns:a16="http://schemas.microsoft.com/office/drawing/2014/main" val="927558485"/>
                  </a:ext>
                </a:extLst>
              </a:tr>
            </a:tbl>
          </a:graphicData>
        </a:graphic>
      </p:graphicFrame>
      <p:grpSp>
        <p:nvGrpSpPr>
          <p:cNvPr id="5" name="Group 2"/>
          <p:cNvGrpSpPr>
            <a:grpSpLocks/>
          </p:cNvGrpSpPr>
          <p:nvPr/>
        </p:nvGrpSpPr>
        <p:grpSpPr bwMode="auto">
          <a:xfrm>
            <a:off x="2639616" y="279885"/>
            <a:ext cx="7956376" cy="556827"/>
            <a:chOff x="103092947" y="106166598"/>
            <a:chExt cx="6633628" cy="556506"/>
          </a:xfrm>
        </p:grpSpPr>
        <p:sp>
          <p:nvSpPr>
            <p:cNvPr id="6"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Homework</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2405986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3376"/>
            <a:ext cx="6298242" cy="6854624"/>
          </a:xfrm>
          <a:prstGeom prst="rect">
            <a:avLst/>
          </a:prstGeom>
        </p:spPr>
      </p:pic>
      <p:pic>
        <p:nvPicPr>
          <p:cNvPr id="9221"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8" name="Rectangle 7"/>
          <p:cNvSpPr/>
          <p:nvPr/>
        </p:nvSpPr>
        <p:spPr>
          <a:xfrm>
            <a:off x="7032104" y="1556793"/>
            <a:ext cx="4464496" cy="4714624"/>
          </a:xfrm>
          <a:prstGeom prst="rect">
            <a:avLst/>
          </a:prstGeom>
        </p:spPr>
        <p:txBody>
          <a:bodyPr wrap="square">
            <a:spAutoFit/>
          </a:bodyPr>
          <a:lstStyle/>
          <a:p>
            <a:pPr algn="ctr">
              <a:lnSpc>
                <a:spcPct val="119000"/>
              </a:lnSpc>
              <a:spcAft>
                <a:spcPts val="600"/>
              </a:spcAft>
            </a:pPr>
            <a:r>
              <a:rPr lang="en-US" sz="3600" b="1" kern="1400" dirty="0">
                <a:solidFill>
                  <a:srgbClr val="002060"/>
                </a:solidFill>
                <a:latin typeface="Verdana" panose="020B0604030504040204" pitchFamily="34" charset="0"/>
              </a:rPr>
              <a:t>Oral Communication Skills A </a:t>
            </a:r>
          </a:p>
          <a:p>
            <a:pPr algn="ctr">
              <a:lnSpc>
                <a:spcPct val="119000"/>
              </a:lnSpc>
              <a:spcAft>
                <a:spcPts val="600"/>
              </a:spcAft>
            </a:pPr>
            <a:r>
              <a:rPr lang="en-US" sz="2400" b="1" kern="1400" dirty="0">
                <a:solidFill>
                  <a:srgbClr val="1B2A6B"/>
                </a:solidFill>
                <a:latin typeface="Verdana" panose="020B0604030504040204" pitchFamily="34" charset="0"/>
              </a:rPr>
              <a:t>(CELEN069)</a:t>
            </a:r>
            <a:endParaRPr lang="en-US" sz="3600" b="1" kern="1400" dirty="0">
              <a:solidFill>
                <a:srgbClr val="1B2A6B"/>
              </a:solidFill>
              <a:latin typeface="Verdana" panose="020B0604030504040204" pitchFamily="34" charset="0"/>
            </a:endParaRPr>
          </a:p>
          <a:p>
            <a:pPr algn="ctr">
              <a:lnSpc>
                <a:spcPct val="119000"/>
              </a:lnSpc>
            </a:pPr>
            <a:endParaRPr lang="en-US" sz="2800" b="1" kern="1400" dirty="0">
              <a:solidFill>
                <a:srgbClr val="1B2A6B"/>
              </a:solidFill>
              <a:latin typeface="Verdana" panose="020B0604030504040204" pitchFamily="34" charset="0"/>
            </a:endParaRPr>
          </a:p>
          <a:p>
            <a:pPr algn="ctr">
              <a:lnSpc>
                <a:spcPct val="119000"/>
              </a:lnSpc>
            </a:pPr>
            <a:endParaRPr lang="en-US" sz="2800" b="1" kern="1400" dirty="0">
              <a:solidFill>
                <a:srgbClr val="1B2A6B"/>
              </a:solidFill>
              <a:latin typeface="Verdana" panose="020B0604030504040204" pitchFamily="34" charset="0"/>
            </a:endParaRPr>
          </a:p>
          <a:p>
            <a:pPr algn="ctr">
              <a:lnSpc>
                <a:spcPct val="119000"/>
              </a:lnSpc>
            </a:pPr>
            <a:r>
              <a:rPr lang="en-US" sz="2800" b="1" kern="1400" dirty="0">
                <a:latin typeface="Verdana" panose="020B0604030504040204" pitchFamily="34" charset="0"/>
              </a:rPr>
              <a:t>Lesson 1.2</a:t>
            </a:r>
            <a:endParaRPr lang="en-US" sz="2800" kern="1400" dirty="0">
              <a:latin typeface="Verdana" panose="020B0604030504040204" pitchFamily="34" charset="0"/>
            </a:endParaRPr>
          </a:p>
          <a:p>
            <a:pPr>
              <a:lnSpc>
                <a:spcPct val="119000"/>
              </a:lnSpc>
              <a:spcAft>
                <a:spcPts val="600"/>
              </a:spcAft>
            </a:pPr>
            <a:r>
              <a:rPr lang="en-US" sz="2800" kern="1400" dirty="0">
                <a:solidFill>
                  <a:srgbClr val="000000"/>
                </a:solidFill>
                <a:latin typeface="Verdana" panose="020B0604030504040204" pitchFamily="34" charset="0"/>
              </a:rPr>
              <a:t> </a:t>
            </a:r>
          </a:p>
        </p:txBody>
      </p:sp>
    </p:spTree>
    <p:extLst>
      <p:ext uri="{BB962C8B-B14F-4D97-AF65-F5344CB8AC3E}">
        <p14:creationId xmlns:p14="http://schemas.microsoft.com/office/powerpoint/2010/main" val="1872785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C7270CB-D9D2-4B14-96C3-D9BF2D83F467}"/>
              </a:ext>
            </a:extLst>
          </p:cNvPr>
          <p:cNvGraphicFramePr>
            <a:graphicFrameLocks noGrp="1"/>
          </p:cNvGraphicFramePr>
          <p:nvPr>
            <p:extLst>
              <p:ext uri="{D42A27DB-BD31-4B8C-83A1-F6EECF244321}">
                <p14:modId xmlns:p14="http://schemas.microsoft.com/office/powerpoint/2010/main" val="1326242523"/>
              </p:ext>
            </p:extLst>
          </p:nvPr>
        </p:nvGraphicFramePr>
        <p:xfrm>
          <a:off x="689308" y="2298134"/>
          <a:ext cx="10801200" cy="3082104"/>
        </p:xfrm>
        <a:graphic>
          <a:graphicData uri="http://schemas.openxmlformats.org/drawingml/2006/table">
            <a:tbl>
              <a:tblPr/>
              <a:tblGrid>
                <a:gridCol w="8928992">
                  <a:extLst>
                    <a:ext uri="{9D8B030D-6E8A-4147-A177-3AD203B41FA5}">
                      <a16:colId xmlns:a16="http://schemas.microsoft.com/office/drawing/2014/main" val="2414920235"/>
                    </a:ext>
                  </a:extLst>
                </a:gridCol>
                <a:gridCol w="1872208">
                  <a:extLst>
                    <a:ext uri="{9D8B030D-6E8A-4147-A177-3AD203B41FA5}">
                      <a16:colId xmlns:a16="http://schemas.microsoft.com/office/drawing/2014/main" val="1313564078"/>
                    </a:ext>
                  </a:extLst>
                </a:gridCol>
              </a:tblGrid>
              <a:tr h="1054887">
                <a:tc>
                  <a:txBody>
                    <a:bodyPr/>
                    <a:lstStyle/>
                    <a:p>
                      <a:pPr marL="170117" marR="0" indent="0" algn="l" rtl="0">
                        <a:lnSpc>
                          <a:spcPct val="119000"/>
                        </a:lnSpc>
                        <a:spcBef>
                          <a:spcPts val="0"/>
                        </a:spcBef>
                        <a:spcAft>
                          <a:spcPts val="600"/>
                        </a:spcAft>
                      </a:pPr>
                      <a:r>
                        <a:rPr lang="en-US" sz="2400" b="1" i="0" kern="1400" dirty="0">
                          <a:ln>
                            <a:noFill/>
                          </a:ln>
                          <a:solidFill>
                            <a:srgbClr val="FFFFFF"/>
                          </a:solidFill>
                          <a:effectLst/>
                          <a:latin typeface="Calibri "/>
                        </a:rPr>
                        <a:t>In addition, you should be better able to …</a:t>
                      </a:r>
                      <a:endParaRPr lang="en-US" sz="2400" b="1" i="0" kern="1400" dirty="0">
                        <a:ln>
                          <a:noFill/>
                        </a:ln>
                        <a:solidFill>
                          <a:srgbClr val="000000"/>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solidFill>
                      <a:srgbClr val="002060"/>
                    </a:solidFill>
                  </a:tcPr>
                </a:tc>
                <a:tc>
                  <a:txBody>
                    <a:bodyPr/>
                    <a:lstStyle/>
                    <a:p>
                      <a:pPr marR="0" indent="0" algn="ctr" rtl="0">
                        <a:lnSpc>
                          <a:spcPct val="119000"/>
                        </a:lnSpc>
                        <a:spcBef>
                          <a:spcPts val="0"/>
                        </a:spcBef>
                        <a:spcAft>
                          <a:spcPts val="600"/>
                        </a:spcAft>
                      </a:pPr>
                      <a:r>
                        <a:rPr lang="en-US" sz="2000" b="0" kern="1400" dirty="0">
                          <a:ln>
                            <a:noFill/>
                          </a:ln>
                          <a:solidFill>
                            <a:srgbClr val="FFFFFF"/>
                          </a:solidFill>
                          <a:effectLst/>
                          <a:latin typeface="Calibri "/>
                        </a:rPr>
                        <a:t>Intended Learning Outcomes</a:t>
                      </a:r>
                      <a:endParaRPr lang="en-US" sz="2000" b="0" kern="1400" dirty="0">
                        <a:ln>
                          <a:noFill/>
                        </a:ln>
                        <a:solidFill>
                          <a:srgbClr val="000000"/>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solidFill>
                      <a:srgbClr val="002060"/>
                    </a:solidFill>
                  </a:tcPr>
                </a:tc>
                <a:extLst>
                  <a:ext uri="{0D108BD9-81ED-4DB2-BD59-A6C34878D82A}">
                    <a16:rowId xmlns:a16="http://schemas.microsoft.com/office/drawing/2014/main" val="1707929048"/>
                  </a:ext>
                </a:extLst>
              </a:tr>
              <a:tr h="1073320">
                <a:tc>
                  <a:txBody>
                    <a:bodyPr/>
                    <a:lstStyle/>
                    <a:p>
                      <a:pPr marL="70333" marR="0" lvl="0" indent="0" algn="l" rtl="0">
                        <a:lnSpc>
                          <a:spcPct val="119000"/>
                        </a:lnSpc>
                        <a:spcBef>
                          <a:spcPts val="0"/>
                        </a:spcBef>
                        <a:spcAft>
                          <a:spcPts val="600"/>
                        </a:spcAft>
                        <a:buFont typeface="Arial" panose="020B0604020202020204" pitchFamily="34" charset="0"/>
                        <a:buNone/>
                      </a:pPr>
                      <a:r>
                        <a:rPr lang="en-US" sz="2400" kern="1400" dirty="0">
                          <a:ln>
                            <a:noFill/>
                          </a:ln>
                          <a:solidFill>
                            <a:srgbClr val="000000"/>
                          </a:solidFill>
                          <a:effectLst/>
                          <a:latin typeface="Calibri "/>
                        </a:rPr>
                        <a:t>demonstrate an understanding of the structure of a group discussion</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tc rowSpan="2">
                  <a:txBody>
                    <a:bodyPr/>
                    <a:lstStyle/>
                    <a:p>
                      <a:pPr marR="0" indent="0" algn="ctr" rtl="0">
                        <a:lnSpc>
                          <a:spcPct val="107000"/>
                        </a:lnSpc>
                        <a:spcBef>
                          <a:spcPts val="0"/>
                        </a:spcBef>
                        <a:spcAft>
                          <a:spcPts val="0"/>
                        </a:spcAft>
                      </a:pPr>
                      <a:r>
                        <a:rPr lang="en-US" sz="2400" kern="1400" dirty="0">
                          <a:ln>
                            <a:noFill/>
                          </a:ln>
                          <a:solidFill>
                            <a:schemeClr val="tx1"/>
                          </a:solidFill>
                          <a:effectLst/>
                          <a:latin typeface="Calibri "/>
                        </a:rPr>
                        <a:t>1.1 - 1.4</a:t>
                      </a:r>
                    </a:p>
                    <a:p>
                      <a:pPr marR="0" indent="0" algn="ctr" rtl="0">
                        <a:lnSpc>
                          <a:spcPct val="107000"/>
                        </a:lnSpc>
                        <a:spcBef>
                          <a:spcPts val="0"/>
                        </a:spcBef>
                        <a:spcAft>
                          <a:spcPts val="0"/>
                        </a:spcAft>
                      </a:pPr>
                      <a:r>
                        <a:rPr lang="en-US" sz="2400" kern="1400" dirty="0">
                          <a:ln>
                            <a:noFill/>
                          </a:ln>
                          <a:solidFill>
                            <a:schemeClr val="tx1"/>
                          </a:solidFill>
                          <a:effectLst/>
                          <a:latin typeface="Calibri "/>
                        </a:rPr>
                        <a:t>1.6</a:t>
                      </a:r>
                    </a:p>
                    <a:p>
                      <a:pPr marR="0" indent="0" algn="ctr" rtl="0">
                        <a:lnSpc>
                          <a:spcPct val="107000"/>
                        </a:lnSpc>
                        <a:spcBef>
                          <a:spcPts val="0"/>
                        </a:spcBef>
                        <a:spcAft>
                          <a:spcPts val="0"/>
                        </a:spcAft>
                      </a:pPr>
                      <a:r>
                        <a:rPr lang="en-US" sz="2400" kern="1400">
                          <a:ln>
                            <a:noFill/>
                          </a:ln>
                          <a:solidFill>
                            <a:schemeClr val="tx1"/>
                          </a:solidFill>
                          <a:effectLst/>
                          <a:latin typeface="Calibri "/>
                        </a:rPr>
                        <a:t>2.2</a:t>
                      </a:r>
                      <a:endParaRPr lang="en-US" sz="2400" kern="1400" dirty="0">
                        <a:ln>
                          <a:noFill/>
                        </a:ln>
                        <a:solidFill>
                          <a:schemeClr val="tx1"/>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extLst>
                  <a:ext uri="{0D108BD9-81ED-4DB2-BD59-A6C34878D82A}">
                    <a16:rowId xmlns:a16="http://schemas.microsoft.com/office/drawing/2014/main" val="3519130901"/>
                  </a:ext>
                </a:extLst>
              </a:tr>
              <a:tr h="871118">
                <a:tc>
                  <a:txBody>
                    <a:bodyPr/>
                    <a:lstStyle/>
                    <a:p>
                      <a:pPr marL="70333" marR="0" lvl="0" indent="0" algn="l" defTabSz="914400" rtl="0" eaLnBrk="1" fontAlgn="auto" latinLnBrk="0" hangingPunct="1">
                        <a:lnSpc>
                          <a:spcPct val="119000"/>
                        </a:lnSpc>
                        <a:spcBef>
                          <a:spcPts val="0"/>
                        </a:spcBef>
                        <a:spcAft>
                          <a:spcPts val="600"/>
                        </a:spcAft>
                        <a:buClrTx/>
                        <a:buSzTx/>
                        <a:buFont typeface="Arial" panose="020B0604020202020204" pitchFamily="34" charset="0"/>
                        <a:buNone/>
                        <a:tabLst/>
                        <a:defRPr/>
                      </a:pPr>
                      <a:r>
                        <a:rPr lang="en-US" sz="2400" kern="1400" dirty="0">
                          <a:ln>
                            <a:noFill/>
                          </a:ln>
                          <a:solidFill>
                            <a:srgbClr val="000000"/>
                          </a:solidFill>
                          <a:effectLst/>
                          <a:latin typeface="Calibri "/>
                        </a:rPr>
                        <a:t>use appropriate strategies and language for starting a discussion</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tc vMerge="1">
                  <a:txBody>
                    <a:bodyPr/>
                    <a:lstStyle/>
                    <a:p>
                      <a:pPr marR="0" indent="0" algn="ctr" rtl="0">
                        <a:lnSpc>
                          <a:spcPct val="107000"/>
                        </a:lnSpc>
                        <a:spcBef>
                          <a:spcPts val="0"/>
                        </a:spcBef>
                        <a:spcAft>
                          <a:spcPts val="0"/>
                        </a:spcAft>
                      </a:pPr>
                      <a:endParaRPr lang="en-US" sz="2400" kern="1400" dirty="0">
                        <a:ln>
                          <a:noFill/>
                        </a:ln>
                        <a:solidFill>
                          <a:schemeClr val="tx1"/>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extLst>
                  <a:ext uri="{0D108BD9-81ED-4DB2-BD59-A6C34878D82A}">
                    <a16:rowId xmlns:a16="http://schemas.microsoft.com/office/drawing/2014/main" val="2912470556"/>
                  </a:ext>
                </a:extLst>
              </a:tr>
            </a:tbl>
          </a:graphicData>
        </a:graphic>
      </p:graphicFrame>
      <p:grpSp>
        <p:nvGrpSpPr>
          <p:cNvPr id="3" name="Group 2">
            <a:extLst>
              <a:ext uri="{FF2B5EF4-FFF2-40B4-BE49-F238E27FC236}">
                <a16:creationId xmlns:a16="http://schemas.microsoft.com/office/drawing/2014/main" id="{8CF5E586-D145-AFB3-6F77-C88F0CCDB8E5}"/>
              </a:ext>
            </a:extLst>
          </p:cNvPr>
          <p:cNvGrpSpPr>
            <a:grpSpLocks/>
          </p:cNvGrpSpPr>
          <p:nvPr/>
        </p:nvGrpSpPr>
        <p:grpSpPr bwMode="auto">
          <a:xfrm>
            <a:off x="2567614" y="279943"/>
            <a:ext cx="7956374" cy="556775"/>
            <a:chOff x="103092947" y="106166650"/>
            <a:chExt cx="6633626" cy="556454"/>
          </a:xfrm>
        </p:grpSpPr>
        <p:sp>
          <p:nvSpPr>
            <p:cNvPr id="4" name="Text Box 3">
              <a:extLst>
                <a:ext uri="{FF2B5EF4-FFF2-40B4-BE49-F238E27FC236}">
                  <a16:creationId xmlns:a16="http://schemas.microsoft.com/office/drawing/2014/main" id="{5ADC5981-4915-8BFE-6381-220204D2A061}"/>
                </a:ext>
              </a:extLst>
            </p:cNvPr>
            <p:cNvSpPr txBox="1">
              <a:spLocks noChangeArrowheads="1"/>
            </p:cNvSpPr>
            <p:nvPr/>
          </p:nvSpPr>
          <p:spPr bwMode="auto">
            <a:xfrm>
              <a:off x="103121214" y="106166650"/>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Lesson aims and objectives</a:t>
              </a:r>
              <a:endParaRPr lang="en-US" altLang="en-US" sz="2800" dirty="0">
                <a:latin typeface="Arial" panose="020B0604020202020204" pitchFamily="34" charset="0"/>
              </a:endParaRPr>
            </a:p>
          </p:txBody>
        </p:sp>
        <p:sp>
          <p:nvSpPr>
            <p:cNvPr id="5" name="Rectangle 4">
              <a:extLst>
                <a:ext uri="{FF2B5EF4-FFF2-40B4-BE49-F238E27FC236}">
                  <a16:creationId xmlns:a16="http://schemas.microsoft.com/office/drawing/2014/main" id="{E99128B4-1129-2B84-3553-28B7F5684371}"/>
                </a:ext>
              </a:extLst>
            </p:cNvPr>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6" name="Picture 5" descr="UoN_Primary_Logo_RGB">
            <a:extLst>
              <a:ext uri="{FF2B5EF4-FFF2-40B4-BE49-F238E27FC236}">
                <a16:creationId xmlns:a16="http://schemas.microsoft.com/office/drawing/2014/main" id="{DAF55D3F-6E96-9237-B8E9-4916F36F4A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8" name="TextBox 7">
            <a:extLst>
              <a:ext uri="{FF2B5EF4-FFF2-40B4-BE49-F238E27FC236}">
                <a16:creationId xmlns:a16="http://schemas.microsoft.com/office/drawing/2014/main" id="{0E5CD034-AB82-9548-C425-E30EDB1F42D7}"/>
              </a:ext>
            </a:extLst>
          </p:cNvPr>
          <p:cNvSpPr txBox="1"/>
          <p:nvPr/>
        </p:nvSpPr>
        <p:spPr>
          <a:xfrm>
            <a:off x="689308" y="1251777"/>
            <a:ext cx="10801200" cy="830997"/>
          </a:xfrm>
          <a:prstGeom prst="rect">
            <a:avLst/>
          </a:prstGeom>
          <a:noFill/>
        </p:spPr>
        <p:txBody>
          <a:bodyPr wrap="square">
            <a:spAutoFit/>
          </a:bodyPr>
          <a:lstStyle/>
          <a:p>
            <a:r>
              <a:rPr lang="en-US" sz="2400" dirty="0">
                <a:effectLst/>
                <a:latin typeface="Calibri "/>
                <a:ea typeface="Aptos" panose="020B0004020202020204" pitchFamily="34" charset="0"/>
                <a:cs typeface="Times New Roman" panose="02020603050405020304" pitchFamily="18" charset="0"/>
              </a:rPr>
              <a:t>By the end of this lesson, </a:t>
            </a:r>
            <a:r>
              <a:rPr lang="en-US" sz="2400" b="1" dirty="0">
                <a:effectLst/>
                <a:latin typeface="Calibri "/>
                <a:ea typeface="Aptos" panose="020B0004020202020204" pitchFamily="34" charset="0"/>
                <a:cs typeface="Times New Roman" panose="02020603050405020304" pitchFamily="18" charset="0"/>
              </a:rPr>
              <a:t>you should have enhanced your speaking and listening ability through practice.</a:t>
            </a:r>
            <a:r>
              <a:rPr lang="en-US" sz="2400" dirty="0">
                <a:effectLst/>
                <a:latin typeface="Calibri "/>
                <a:ea typeface="Aptos" panose="020B0004020202020204" pitchFamily="34" charset="0"/>
                <a:cs typeface="Times New Roman" panose="02020603050405020304" pitchFamily="18" charset="0"/>
              </a:rPr>
              <a:t> </a:t>
            </a:r>
            <a:endParaRPr lang="en-GB" sz="2400" dirty="0">
              <a:latin typeface="Calibri "/>
            </a:endParaRPr>
          </a:p>
        </p:txBody>
      </p:sp>
    </p:spTree>
    <p:extLst>
      <p:ext uri="{BB962C8B-B14F-4D97-AF65-F5344CB8AC3E}">
        <p14:creationId xmlns:p14="http://schemas.microsoft.com/office/powerpoint/2010/main" val="4123806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Getting started</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4264187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825625"/>
            <a:ext cx="11161240" cy="4351338"/>
          </a:xfrm>
          <a:noFill/>
        </p:spPr>
        <p:txBody>
          <a:bodyPr>
            <a:normAutofit/>
          </a:bodyPr>
          <a:lstStyle/>
          <a:p>
            <a:pPr marL="0" indent="0">
              <a:buNone/>
            </a:pPr>
            <a:r>
              <a:rPr lang="en-US" sz="2400" dirty="0"/>
              <a:t>For homework you looked at the course aims and decided on the </a:t>
            </a:r>
            <a:r>
              <a:rPr lang="en-US" sz="2400" b="1" dirty="0"/>
              <a:t>three</a:t>
            </a:r>
            <a:r>
              <a:rPr lang="en-US" sz="2400" dirty="0"/>
              <a:t> most important.</a:t>
            </a:r>
          </a:p>
          <a:p>
            <a:pPr marL="0" indent="0">
              <a:buNone/>
            </a:pPr>
            <a:endParaRPr lang="en-US" sz="2400" dirty="0"/>
          </a:p>
          <a:p>
            <a:pPr marL="0" indent="0">
              <a:buNone/>
            </a:pPr>
            <a:r>
              <a:rPr lang="en-US" sz="2400" dirty="0"/>
              <a:t>1. Share your three </a:t>
            </a:r>
            <a:r>
              <a:rPr lang="en-US" sz="2400" b="1" dirty="0"/>
              <a:t>most important aims </a:t>
            </a:r>
            <a:r>
              <a:rPr lang="en-US" sz="2400" dirty="0"/>
              <a:t>with your group.</a:t>
            </a:r>
          </a:p>
          <a:p>
            <a:pPr marL="0" indent="0">
              <a:buNone/>
            </a:pPr>
            <a:endParaRPr lang="en-US" sz="2400" dirty="0"/>
          </a:p>
          <a:p>
            <a:pPr marL="288925" indent="-288925">
              <a:buNone/>
            </a:pPr>
            <a:r>
              <a:rPr lang="en-US" sz="2400" dirty="0"/>
              <a:t>2. Consider what type of </a:t>
            </a:r>
            <a:r>
              <a:rPr lang="en-US" sz="2400" b="1" dirty="0"/>
              <a:t>classroom environment </a:t>
            </a:r>
            <a:r>
              <a:rPr lang="en-US" sz="2400" dirty="0"/>
              <a:t>is most suitable to meet those aims (e.g. no WeChat in the class).</a:t>
            </a:r>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Getting started</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9"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260912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Course aims</a:t>
              </a:r>
              <a:endParaRPr lang="en-US" altLang="en-US" sz="2800" b="1"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9" name="Table 8">
            <a:extLst>
              <a:ext uri="{FF2B5EF4-FFF2-40B4-BE49-F238E27FC236}">
                <a16:creationId xmlns:a16="http://schemas.microsoft.com/office/drawing/2014/main" id="{02D8D549-25D8-4566-9395-3A6720F34F16}"/>
              </a:ext>
            </a:extLst>
          </p:cNvPr>
          <p:cNvGraphicFramePr>
            <a:graphicFrameLocks noGrp="1"/>
          </p:cNvGraphicFramePr>
          <p:nvPr/>
        </p:nvGraphicFramePr>
        <p:xfrm>
          <a:off x="299355" y="999965"/>
          <a:ext cx="11593290" cy="5765800"/>
        </p:xfrm>
        <a:graphic>
          <a:graphicData uri="http://schemas.openxmlformats.org/drawingml/2006/table">
            <a:tbl>
              <a:tblPr firstRow="1" bandRow="1">
                <a:tableStyleId>{2D5ABB26-0587-4C30-8999-92F81FD0307C}</a:tableStyleId>
              </a:tblPr>
              <a:tblGrid>
                <a:gridCol w="3864430">
                  <a:extLst>
                    <a:ext uri="{9D8B030D-6E8A-4147-A177-3AD203B41FA5}">
                      <a16:colId xmlns:a16="http://schemas.microsoft.com/office/drawing/2014/main" val="1205980950"/>
                    </a:ext>
                  </a:extLst>
                </a:gridCol>
                <a:gridCol w="4596511">
                  <a:extLst>
                    <a:ext uri="{9D8B030D-6E8A-4147-A177-3AD203B41FA5}">
                      <a16:colId xmlns:a16="http://schemas.microsoft.com/office/drawing/2014/main" val="4083356450"/>
                    </a:ext>
                  </a:extLst>
                </a:gridCol>
                <a:gridCol w="3132349">
                  <a:extLst>
                    <a:ext uri="{9D8B030D-6E8A-4147-A177-3AD203B41FA5}">
                      <a16:colId xmlns:a16="http://schemas.microsoft.com/office/drawing/2014/main" val="64182992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solidFill>
                          <a:effectLst/>
                        </a:rPr>
                        <a:t>1. General educational</a:t>
                      </a:r>
                      <a:endParaRPr lang="en-US" sz="1800" b="1" kern="1200" dirty="0">
                        <a:solidFill>
                          <a:schemeClr val="bg1"/>
                        </a:solidFill>
                        <a:effectLst/>
                        <a:latin typeface="+mn-lt"/>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20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solidFill>
                          <a:effectLst/>
                        </a:rPr>
                        <a:t>2. Seminar skills</a:t>
                      </a:r>
                      <a:endParaRPr lang="en-US" sz="1800" b="1" kern="1200" dirty="0">
                        <a:solidFill>
                          <a:schemeClr val="bg1"/>
                        </a:solidFill>
                        <a:effectLst/>
                        <a:latin typeface="+mn-lt"/>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206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solidFill>
                          <a:effectLst/>
                        </a:rPr>
                        <a:t>3. Lecture skills</a:t>
                      </a:r>
                      <a:endParaRPr lang="en-US" sz="1800" b="1" kern="1200" dirty="0">
                        <a:solidFill>
                          <a:schemeClr val="bg1"/>
                        </a:solidFill>
                        <a:effectLst/>
                        <a:latin typeface="+mn-lt"/>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428588359"/>
                  </a:ext>
                </a:extLst>
              </a:tr>
              <a:tr h="370840">
                <a:tc>
                  <a:txBody>
                    <a:bodyPr/>
                    <a:lstStyle/>
                    <a:p>
                      <a:r>
                        <a:rPr lang="en-US" sz="1400" i="1" kern="1200" dirty="0">
                          <a:effectLst/>
                        </a:rPr>
                        <a:t>To create/ develop/ enhance:</a:t>
                      </a:r>
                    </a:p>
                    <a:p>
                      <a:pPr marL="0" lvl="0" indent="0">
                        <a:spcBef>
                          <a:spcPts val="600"/>
                        </a:spcBef>
                        <a:buFont typeface="Arial" panose="020B0604020202020204" pitchFamily="34" charset="0"/>
                        <a:buNone/>
                      </a:pPr>
                      <a:r>
                        <a:rPr lang="en-US" sz="1600" kern="1200" dirty="0">
                          <a:effectLst/>
                        </a:rPr>
                        <a:t>1.1. confidence in oral communication skills through opportunity to practice in a supportive and engaging environment. </a:t>
                      </a:r>
                    </a:p>
                    <a:p>
                      <a:pPr marL="0" lvl="0" indent="0">
                        <a:spcBef>
                          <a:spcPts val="600"/>
                        </a:spcBef>
                        <a:buFont typeface="Arial" panose="020B0604020202020204" pitchFamily="34" charset="0"/>
                        <a:buNone/>
                      </a:pPr>
                      <a:r>
                        <a:rPr lang="en-US" sz="1600" kern="1200" dirty="0">
                          <a:effectLst/>
                        </a:rPr>
                        <a:t>1.2. an understanding of the role of the student and teacher in a communicative language classroom and classroom norms that allow for other aims and objectives to be achieved. </a:t>
                      </a:r>
                    </a:p>
                    <a:p>
                      <a:pPr marL="0" lvl="0" indent="0">
                        <a:spcBef>
                          <a:spcPts val="600"/>
                        </a:spcBef>
                        <a:buFont typeface="Arial" panose="020B0604020202020204" pitchFamily="34" charset="0"/>
                        <a:buNone/>
                      </a:pPr>
                      <a:r>
                        <a:rPr lang="en-US" sz="1600" kern="1200" dirty="0">
                          <a:effectLst/>
                        </a:rPr>
                        <a:t>1.3. learner autonomy for general study, and specifically the development of speaking and listening. </a:t>
                      </a:r>
                    </a:p>
                    <a:p>
                      <a:pPr marL="0" lvl="0" indent="0">
                        <a:spcBef>
                          <a:spcPts val="600"/>
                        </a:spcBef>
                        <a:buFont typeface="Arial" panose="020B0604020202020204" pitchFamily="34" charset="0"/>
                        <a:buNone/>
                      </a:pPr>
                      <a:r>
                        <a:rPr lang="en-US" sz="1600" kern="1200" dirty="0">
                          <a:effectLst/>
                        </a:rPr>
                        <a:t>1.4. an awareness of issues related to Equity, Diversity, Inclusion and Sustainability (EDI&amp;S). </a:t>
                      </a:r>
                    </a:p>
                    <a:p>
                      <a:pPr marL="0" lvl="0" indent="0">
                        <a:spcBef>
                          <a:spcPts val="600"/>
                        </a:spcBef>
                        <a:buFont typeface="Arial" panose="020B0604020202020204" pitchFamily="34" charset="0"/>
                        <a:buNone/>
                      </a:pPr>
                      <a:r>
                        <a:rPr lang="en-US" sz="1600" kern="1200" dirty="0">
                          <a:effectLst/>
                        </a:rPr>
                        <a:t>1.5. demonstrate critical thinking. </a:t>
                      </a:r>
                    </a:p>
                    <a:p>
                      <a:pPr marL="0" lvl="0" indent="0">
                        <a:spcBef>
                          <a:spcPts val="600"/>
                        </a:spcBef>
                        <a:buFont typeface="Arial" panose="020B0604020202020204" pitchFamily="34" charset="0"/>
                        <a:buNone/>
                      </a:pPr>
                      <a:r>
                        <a:rPr lang="en-US" sz="1600" kern="1200" dirty="0">
                          <a:effectLst/>
                        </a:rPr>
                        <a:t>1.6. work independently as well as collaboratively (understand the value of group tasks). </a:t>
                      </a:r>
                    </a:p>
                    <a:p>
                      <a:endParaRPr lang="en-US" sz="16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400" i="1" kern="1200" dirty="0">
                          <a:effectLst/>
                        </a:rPr>
                        <a:t>To create/ develop/ enhance:</a:t>
                      </a:r>
                    </a:p>
                    <a:p>
                      <a:pPr marL="0" lvl="0" indent="0">
                        <a:spcBef>
                          <a:spcPts val="600"/>
                        </a:spcBef>
                        <a:buFont typeface="Arial" panose="020B0604020202020204" pitchFamily="34" charset="0"/>
                        <a:buNone/>
                      </a:pPr>
                      <a:r>
                        <a:rPr lang="en-US" sz="1600" kern="1200" dirty="0">
                          <a:effectLst/>
                        </a:rPr>
                        <a:t>2.1. the ability to understand, respond to and develop the ideas of other speakers. </a:t>
                      </a:r>
                    </a:p>
                    <a:p>
                      <a:pPr marL="0" lvl="0" indent="0">
                        <a:spcBef>
                          <a:spcPts val="600"/>
                        </a:spcBef>
                        <a:buFont typeface="Arial" panose="020B0604020202020204" pitchFamily="34" charset="0"/>
                        <a:buNone/>
                      </a:pPr>
                      <a:r>
                        <a:rPr lang="en-US" sz="1600" kern="1200" dirty="0">
                          <a:effectLst/>
                        </a:rPr>
                        <a:t>2.2. language and skills for orally giving opinions and ideas, and supporting them with explanations, evidence and examples. </a:t>
                      </a:r>
                    </a:p>
                    <a:p>
                      <a:pPr marL="0" lvl="0" indent="0">
                        <a:spcBef>
                          <a:spcPts val="600"/>
                        </a:spcBef>
                        <a:buFont typeface="Arial" panose="020B0604020202020204" pitchFamily="34" charset="0"/>
                        <a:buNone/>
                      </a:pPr>
                      <a:r>
                        <a:rPr lang="en-US" sz="1600" kern="1200" dirty="0">
                          <a:effectLst/>
                        </a:rPr>
                        <a:t>2.3. pronunciation for greater clarity and incorporation of key spoken features such as intonation and stress. </a:t>
                      </a:r>
                    </a:p>
                    <a:p>
                      <a:pPr marL="0" lvl="0" indent="0">
                        <a:spcBef>
                          <a:spcPts val="600"/>
                        </a:spcBef>
                        <a:buFont typeface="Arial" panose="020B0604020202020204" pitchFamily="34" charset="0"/>
                        <a:buNone/>
                      </a:pPr>
                      <a:r>
                        <a:rPr lang="en-US" sz="1600" kern="1200" dirty="0">
                          <a:effectLst/>
                        </a:rPr>
                        <a:t>2.4. appropriate turn-taking and collaborative language and behavior within an academic discussion. </a:t>
                      </a:r>
                    </a:p>
                    <a:p>
                      <a:pPr marL="0" lvl="0" indent="0">
                        <a:spcBef>
                          <a:spcPts val="600"/>
                        </a:spcBef>
                        <a:buFont typeface="Arial" panose="020B0604020202020204" pitchFamily="34" charset="0"/>
                        <a:buNone/>
                      </a:pPr>
                      <a:r>
                        <a:rPr lang="en-US" sz="1600" kern="1200" dirty="0">
                          <a:effectLst/>
                        </a:rPr>
                        <a:t>2.5. ability to understand and fulfil the requirements and stages of an academic collaborative task. </a:t>
                      </a:r>
                    </a:p>
                    <a:p>
                      <a:pPr marL="0" lvl="0" indent="0">
                        <a:spcBef>
                          <a:spcPts val="600"/>
                        </a:spcBef>
                        <a:buFont typeface="Arial" panose="020B0604020202020204" pitchFamily="34" charset="0"/>
                        <a:buNone/>
                      </a:pPr>
                      <a:r>
                        <a:rPr lang="en-US" sz="1600" kern="1200" dirty="0">
                          <a:effectLst/>
                        </a:rPr>
                        <a:t>2.6. ability to engage fully in discussion rather than providing artificial contribution. </a:t>
                      </a:r>
                    </a:p>
                    <a:p>
                      <a:pPr marL="0" lvl="0" indent="0">
                        <a:spcBef>
                          <a:spcPts val="600"/>
                        </a:spcBef>
                        <a:buFont typeface="Arial" panose="020B0604020202020204" pitchFamily="34" charset="0"/>
                        <a:buNone/>
                      </a:pPr>
                      <a:r>
                        <a:rPr lang="en-US" sz="1600" kern="1200" dirty="0">
                          <a:effectLst/>
                        </a:rPr>
                        <a:t>2.7. the ability to critically engage in academic topics presented through external academic channels (lectures, written sources etc.). </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400" i="1" kern="1200" dirty="0">
                          <a:effectLst/>
                        </a:rPr>
                        <a:t>To create/ develop/ enhance:</a:t>
                      </a:r>
                    </a:p>
                    <a:p>
                      <a:pPr marL="0" lvl="0" indent="0">
                        <a:spcBef>
                          <a:spcPts val="600"/>
                        </a:spcBef>
                        <a:buFont typeface="Arial" panose="020B0604020202020204" pitchFamily="34" charset="0"/>
                        <a:buNone/>
                      </a:pPr>
                      <a:r>
                        <a:rPr lang="en-US" sz="1600" kern="1200" dirty="0">
                          <a:effectLst/>
                        </a:rPr>
                        <a:t>3.1. understanding of the structure and organization of ideas in a lecture. </a:t>
                      </a:r>
                    </a:p>
                    <a:p>
                      <a:pPr marL="0" lvl="0" indent="0">
                        <a:spcBef>
                          <a:spcPts val="600"/>
                        </a:spcBef>
                        <a:buFont typeface="Arial" panose="020B0604020202020204" pitchFamily="34" charset="0"/>
                        <a:buNone/>
                      </a:pPr>
                      <a:r>
                        <a:rPr lang="en-US" sz="1600" kern="1200" dirty="0">
                          <a:effectLst/>
                        </a:rPr>
                        <a:t>3.2. the ability to identify and differentiate between main and supporting points. </a:t>
                      </a:r>
                    </a:p>
                    <a:p>
                      <a:pPr marL="0" lvl="0" indent="0">
                        <a:spcBef>
                          <a:spcPts val="600"/>
                        </a:spcBef>
                        <a:buFont typeface="Arial" panose="020B0604020202020204" pitchFamily="34" charset="0"/>
                        <a:buNone/>
                      </a:pPr>
                      <a:r>
                        <a:rPr lang="en-US" sz="1600" kern="1200" dirty="0">
                          <a:effectLst/>
                        </a:rPr>
                        <a:t>3.3. the ability to listen for overall meaning and specific information. </a:t>
                      </a:r>
                    </a:p>
                    <a:p>
                      <a:pPr marL="0" lvl="0" indent="0">
                        <a:spcBef>
                          <a:spcPts val="600"/>
                        </a:spcBef>
                        <a:buFont typeface="Arial" panose="020B0604020202020204" pitchFamily="34" charset="0"/>
                        <a:buNone/>
                      </a:pPr>
                      <a:r>
                        <a:rPr lang="en-US" sz="1600" kern="1200" dirty="0">
                          <a:effectLst/>
                        </a:rPr>
                        <a:t>3.4. the ability to discriminate between relevant and irrelevant information. </a:t>
                      </a:r>
                    </a:p>
                    <a:p>
                      <a:pPr marL="0" lvl="0" indent="0">
                        <a:spcBef>
                          <a:spcPts val="600"/>
                        </a:spcBef>
                        <a:buFont typeface="Arial" panose="020B0604020202020204" pitchFamily="34" charset="0"/>
                        <a:buNone/>
                      </a:pPr>
                      <a:r>
                        <a:rPr lang="en-US" sz="1600" kern="1200" dirty="0">
                          <a:effectLst/>
                        </a:rPr>
                        <a:t>3.5. the ability to take and further develop effective notes. </a:t>
                      </a:r>
                    </a:p>
                    <a:p>
                      <a:pPr marL="0" lvl="0" indent="0">
                        <a:spcBef>
                          <a:spcPts val="600"/>
                        </a:spcBef>
                        <a:buFont typeface="Arial" panose="020B0604020202020204" pitchFamily="34" charset="0"/>
                        <a:buNone/>
                      </a:pPr>
                      <a:r>
                        <a:rPr lang="en-US" sz="1600" kern="1200" dirty="0">
                          <a:effectLst/>
                        </a:rPr>
                        <a:t>3.6. an awareness of meta-listening strategies for before, during and after a lecture. </a:t>
                      </a:r>
                    </a:p>
                    <a:p>
                      <a:endParaRPr lang="en-US" sz="16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3166061"/>
                  </a:ext>
                </a:extLst>
              </a:tr>
            </a:tbl>
          </a:graphicData>
        </a:graphic>
      </p:graphicFrame>
      <p:sp>
        <p:nvSpPr>
          <p:cNvPr id="2" name="Rectangle 1">
            <a:extLst>
              <a:ext uri="{FF2B5EF4-FFF2-40B4-BE49-F238E27FC236}">
                <a16:creationId xmlns:a16="http://schemas.microsoft.com/office/drawing/2014/main" id="{3323704D-98D3-1586-BB5D-352230526E28}"/>
              </a:ext>
            </a:extLst>
          </p:cNvPr>
          <p:cNvSpPr/>
          <p:nvPr/>
        </p:nvSpPr>
        <p:spPr>
          <a:xfrm>
            <a:off x="8724293" y="221045"/>
            <a:ext cx="3168352" cy="602402"/>
          </a:xfrm>
          <a:prstGeom prst="rect">
            <a:avLst/>
          </a:prstGeom>
          <a:solidFill>
            <a:srgbClr val="FFFFD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This information is available in the </a:t>
            </a:r>
            <a:r>
              <a:rPr lang="en-US" sz="1600" i="1" dirty="0">
                <a:solidFill>
                  <a:schemeClr val="tx1"/>
                </a:solidFill>
              </a:rPr>
              <a:t>Module Handbook. </a:t>
            </a:r>
          </a:p>
        </p:txBody>
      </p:sp>
    </p:spTree>
    <p:extLst>
      <p:ext uri="{BB962C8B-B14F-4D97-AF65-F5344CB8AC3E}">
        <p14:creationId xmlns:p14="http://schemas.microsoft.com/office/powerpoint/2010/main" val="4286992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999656" y="1124744"/>
            <a:ext cx="6480720" cy="55172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
          <p:cNvGrpSpPr>
            <a:grpSpLocks/>
          </p:cNvGrpSpPr>
          <p:nvPr/>
        </p:nvGrpSpPr>
        <p:grpSpPr bwMode="auto">
          <a:xfrm>
            <a:off x="2567614" y="279943"/>
            <a:ext cx="7956374" cy="556775"/>
            <a:chOff x="103092947" y="106166650"/>
            <a:chExt cx="6633626" cy="556454"/>
          </a:xfrm>
        </p:grpSpPr>
        <p:sp>
          <p:nvSpPr>
            <p:cNvPr id="9" name="Text Box 3"/>
            <p:cNvSpPr txBox="1">
              <a:spLocks noChangeArrowheads="1"/>
            </p:cNvSpPr>
            <p:nvPr/>
          </p:nvSpPr>
          <p:spPr bwMode="auto">
            <a:xfrm>
              <a:off x="103121214" y="106166650"/>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Activity 1: </a:t>
              </a:r>
              <a:r>
                <a:rPr lang="en-GB" altLang="en-US" sz="2400" dirty="0">
                  <a:solidFill>
                    <a:srgbClr val="000000"/>
                  </a:solidFill>
                  <a:latin typeface="Verdana" panose="020B0604030504040204" pitchFamily="34" charset="0"/>
                </a:rPr>
                <a:t>My world</a:t>
              </a:r>
              <a:endParaRPr lang="en-US" altLang="en-US" sz="2800" dirty="0">
                <a:latin typeface="Arial" panose="020B0604020202020204" pitchFamily="34" charset="0"/>
              </a:endParaRPr>
            </a:p>
          </p:txBody>
        </p:sp>
        <p:sp>
          <p:nvSpPr>
            <p:cNvPr id="10"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1"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1022918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Language and skills </a:t>
              </a:r>
            </a:p>
            <a:p>
              <a:pPr algn="ctr"/>
              <a:r>
                <a:rPr lang="en-US" sz="6000" b="1" dirty="0">
                  <a:solidFill>
                    <a:srgbClr val="002060"/>
                  </a:solidFill>
                  <a:latin typeface="Calibri "/>
                </a:rPr>
                <a:t>focus</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1389320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1226" y="1104391"/>
            <a:ext cx="10073246" cy="614033"/>
          </a:xfrm>
          <a:noFill/>
        </p:spPr>
        <p:txBody>
          <a:bodyPr>
            <a:noAutofit/>
          </a:bodyPr>
          <a:lstStyle/>
          <a:p>
            <a:pPr marL="0" indent="0">
              <a:buNone/>
            </a:pPr>
            <a:r>
              <a:rPr lang="en-US" sz="2400" dirty="0"/>
              <a:t>When are the actions below </a:t>
            </a:r>
            <a:r>
              <a:rPr lang="en-US" sz="2400" u="sng" dirty="0"/>
              <a:t>most likely</a:t>
            </a:r>
            <a:r>
              <a:rPr lang="en-US" sz="2400" dirty="0"/>
              <a:t> to take place during a group discussion?</a:t>
            </a:r>
          </a:p>
          <a:p>
            <a:pPr marL="457200" lvl="1" indent="0">
              <a:buNone/>
            </a:pPr>
            <a:endParaRPr lang="en-US" b="1" dirty="0"/>
          </a:p>
          <a:p>
            <a:endParaRPr lang="en-US" sz="2400" dirty="0"/>
          </a:p>
        </p:txBody>
      </p:sp>
      <p:sp>
        <p:nvSpPr>
          <p:cNvPr id="9" name="Content Placeholder 2"/>
          <p:cNvSpPr txBox="1">
            <a:spLocks/>
          </p:cNvSpPr>
          <p:nvPr/>
        </p:nvSpPr>
        <p:spPr>
          <a:xfrm>
            <a:off x="258316" y="2702837"/>
            <a:ext cx="6691908" cy="640080"/>
          </a:xfrm>
          <a:prstGeom prst="rect">
            <a:avLst/>
          </a:prstGeom>
          <a:noFill/>
          <a:ln w="12700" cap="flat" cmpd="sng" algn="ctr">
            <a:solidFill>
              <a:srgbClr val="00B050"/>
            </a:solidFill>
            <a:prstDash val="solid"/>
            <a:miter lim="800000"/>
          </a:ln>
        </p:spPr>
        <p:style>
          <a:lnRef idx="2">
            <a:schemeClr val="dk1"/>
          </a:lnRef>
          <a:fillRef idx="1">
            <a:schemeClr val="lt1"/>
          </a:fillRef>
          <a:effectRef idx="0">
            <a:schemeClr val="dk1"/>
          </a:effectRef>
          <a:fontRef idx="minor">
            <a:schemeClr val="dk1"/>
          </a:fontRef>
        </p:style>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284163" indent="-284163">
              <a:buNone/>
            </a:pPr>
            <a:r>
              <a:rPr lang="en-US" sz="2000" dirty="0">
                <a:solidFill>
                  <a:srgbClr val="002060"/>
                </a:solidFill>
                <a:latin typeface="Verdana" pitchFamily="34" charset="0"/>
                <a:ea typeface="Verdana" pitchFamily="34" charset="0"/>
                <a:cs typeface="Verdana" pitchFamily="34" charset="0"/>
              </a:rPr>
              <a:t>b. Explain the question</a:t>
            </a:r>
            <a:endParaRPr lang="en-GB" sz="2000" dirty="0">
              <a:solidFill>
                <a:srgbClr val="002060"/>
              </a:solidFill>
              <a:latin typeface="Verdana" pitchFamily="34" charset="0"/>
              <a:ea typeface="Verdana" pitchFamily="34" charset="0"/>
              <a:cs typeface="Verdana" pitchFamily="34" charset="0"/>
            </a:endParaRPr>
          </a:p>
        </p:txBody>
      </p:sp>
      <p:sp>
        <p:nvSpPr>
          <p:cNvPr id="10" name="Content Placeholder 2"/>
          <p:cNvSpPr txBox="1">
            <a:spLocks/>
          </p:cNvSpPr>
          <p:nvPr/>
        </p:nvSpPr>
        <p:spPr>
          <a:xfrm>
            <a:off x="258316" y="1941729"/>
            <a:ext cx="6692432" cy="640080"/>
          </a:xfrm>
          <a:prstGeom prst="rect">
            <a:avLst/>
          </a:prstGeom>
          <a:noFill/>
          <a:ln w="12700" cap="flat" cmpd="sng" algn="ctr">
            <a:solidFill>
              <a:srgbClr val="00B050"/>
            </a:solidFill>
            <a:prstDash val="solid"/>
            <a:miter lim="800000"/>
          </a:ln>
        </p:spPr>
        <p:style>
          <a:lnRef idx="2">
            <a:schemeClr val="dk1"/>
          </a:lnRef>
          <a:fillRef idx="1">
            <a:schemeClr val="lt1"/>
          </a:fillRef>
          <a:effectRef idx="0">
            <a:schemeClr val="dk1"/>
          </a:effectRef>
          <a:fontRef idx="minor">
            <a:schemeClr val="dk1"/>
          </a:fontRef>
        </p:style>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284163" indent="-284163">
              <a:buNone/>
            </a:pPr>
            <a:r>
              <a:rPr lang="en-US" sz="2000" dirty="0">
                <a:solidFill>
                  <a:srgbClr val="002060"/>
                </a:solidFill>
                <a:latin typeface="Verdana" pitchFamily="34" charset="0"/>
                <a:ea typeface="Verdana" pitchFamily="34" charset="0"/>
                <a:cs typeface="Verdana" pitchFamily="34" charset="0"/>
              </a:rPr>
              <a:t>a. Give your opinion on the topic (with support)</a:t>
            </a:r>
            <a:endParaRPr lang="en-GB" sz="2000" dirty="0">
              <a:solidFill>
                <a:srgbClr val="002060"/>
              </a:solidFill>
              <a:latin typeface="Verdana" pitchFamily="34" charset="0"/>
              <a:ea typeface="Verdana" pitchFamily="34" charset="0"/>
              <a:cs typeface="Verdana" pitchFamily="34" charset="0"/>
            </a:endParaRPr>
          </a:p>
        </p:txBody>
      </p:sp>
      <p:sp>
        <p:nvSpPr>
          <p:cNvPr id="11" name="Content Placeholder 2"/>
          <p:cNvSpPr txBox="1">
            <a:spLocks/>
          </p:cNvSpPr>
          <p:nvPr/>
        </p:nvSpPr>
        <p:spPr>
          <a:xfrm>
            <a:off x="271226" y="4225052"/>
            <a:ext cx="6678997" cy="822960"/>
          </a:xfrm>
          <a:prstGeom prst="rect">
            <a:avLst/>
          </a:prstGeom>
          <a:noFill/>
          <a:ln w="12700" cap="flat" cmpd="sng" algn="ctr">
            <a:solidFill>
              <a:srgbClr val="00B050"/>
            </a:solidFill>
            <a:prstDash val="solid"/>
            <a:miter lim="800000"/>
          </a:ln>
        </p:spPr>
        <p:style>
          <a:lnRef idx="2">
            <a:schemeClr val="dk1"/>
          </a:lnRef>
          <a:fillRef idx="1">
            <a:schemeClr val="lt1"/>
          </a:fillRef>
          <a:effectRef idx="0">
            <a:schemeClr val="dk1"/>
          </a:effectRef>
          <a:fontRef idx="minor">
            <a:schemeClr val="dk1"/>
          </a:fontRef>
        </p:style>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284163" indent="-284163">
              <a:buNone/>
            </a:pPr>
            <a:r>
              <a:rPr lang="en-US" sz="2000" dirty="0">
                <a:solidFill>
                  <a:srgbClr val="002060"/>
                </a:solidFill>
                <a:latin typeface="Verdana" pitchFamily="34" charset="0"/>
                <a:ea typeface="Verdana" pitchFamily="34" charset="0"/>
                <a:cs typeface="Verdana" pitchFamily="34" charset="0"/>
              </a:rPr>
              <a:t>d. Listen to other people give their own opinion on the topic and ask for clarification/elaboration</a:t>
            </a:r>
            <a:endParaRPr lang="en-GB" sz="2000" dirty="0">
              <a:solidFill>
                <a:srgbClr val="002060"/>
              </a:solidFill>
              <a:latin typeface="Verdana" pitchFamily="34" charset="0"/>
              <a:ea typeface="Verdana" pitchFamily="34" charset="0"/>
              <a:cs typeface="Verdana" pitchFamily="34" charset="0"/>
            </a:endParaRPr>
          </a:p>
        </p:txBody>
      </p:sp>
      <p:sp>
        <p:nvSpPr>
          <p:cNvPr id="13" name="Content Placeholder 2"/>
          <p:cNvSpPr txBox="1">
            <a:spLocks/>
          </p:cNvSpPr>
          <p:nvPr/>
        </p:nvSpPr>
        <p:spPr>
          <a:xfrm>
            <a:off x="258316" y="3463945"/>
            <a:ext cx="6691908" cy="640080"/>
          </a:xfrm>
          <a:prstGeom prst="rect">
            <a:avLst/>
          </a:prstGeom>
          <a:noFill/>
          <a:ln w="12700" cap="flat" cmpd="sng" algn="ctr">
            <a:solidFill>
              <a:srgbClr val="00B050"/>
            </a:solidFill>
            <a:prstDash val="solid"/>
            <a:miter lim="800000"/>
          </a:ln>
        </p:spPr>
        <p:style>
          <a:lnRef idx="2">
            <a:schemeClr val="dk1"/>
          </a:lnRef>
          <a:fillRef idx="1">
            <a:schemeClr val="lt1"/>
          </a:fillRef>
          <a:effectRef idx="0">
            <a:schemeClr val="dk1"/>
          </a:effectRef>
          <a:fontRef idx="minor">
            <a:schemeClr val="dk1"/>
          </a:fontRef>
        </p:style>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284163" indent="-284163">
              <a:buNone/>
            </a:pPr>
            <a:r>
              <a:rPr lang="en-US" sz="2000" dirty="0">
                <a:solidFill>
                  <a:srgbClr val="002060"/>
                </a:solidFill>
                <a:latin typeface="Verdana" pitchFamily="34" charset="0"/>
                <a:ea typeface="Verdana" pitchFamily="34" charset="0"/>
                <a:cs typeface="Verdana" pitchFamily="34" charset="0"/>
              </a:rPr>
              <a:t>c. </a:t>
            </a:r>
            <a:r>
              <a:rPr lang="en-US" sz="2000" dirty="0" err="1">
                <a:solidFill>
                  <a:srgbClr val="002060"/>
                </a:solidFill>
                <a:latin typeface="Verdana" pitchFamily="34" charset="0"/>
                <a:ea typeface="Verdana" pitchFamily="34" charset="0"/>
                <a:cs typeface="Verdana" pitchFamily="34" charset="0"/>
              </a:rPr>
              <a:t>Summarise</a:t>
            </a:r>
            <a:r>
              <a:rPr lang="en-US" sz="2000" dirty="0">
                <a:solidFill>
                  <a:srgbClr val="002060"/>
                </a:solidFill>
                <a:latin typeface="Verdana" pitchFamily="34" charset="0"/>
                <a:ea typeface="Verdana" pitchFamily="34" charset="0"/>
                <a:cs typeface="Verdana" pitchFamily="34" charset="0"/>
              </a:rPr>
              <a:t> the main ideas</a:t>
            </a:r>
            <a:endParaRPr lang="en-GB" sz="2000" dirty="0">
              <a:solidFill>
                <a:srgbClr val="002060"/>
              </a:solidFill>
              <a:latin typeface="Verdana" pitchFamily="34" charset="0"/>
              <a:ea typeface="Verdana" pitchFamily="34" charset="0"/>
              <a:cs typeface="Verdana" pitchFamily="34" charset="0"/>
            </a:endParaRPr>
          </a:p>
        </p:txBody>
      </p:sp>
      <p:grpSp>
        <p:nvGrpSpPr>
          <p:cNvPr id="26" name="Group 2"/>
          <p:cNvGrpSpPr>
            <a:grpSpLocks/>
          </p:cNvGrpSpPr>
          <p:nvPr/>
        </p:nvGrpSpPr>
        <p:grpSpPr bwMode="auto">
          <a:xfrm>
            <a:off x="2567608" y="279885"/>
            <a:ext cx="7956376" cy="556827"/>
            <a:chOff x="103092947" y="106166598"/>
            <a:chExt cx="6633628" cy="556506"/>
          </a:xfrm>
        </p:grpSpPr>
        <p:sp>
          <p:nvSpPr>
            <p:cNvPr id="2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L&amp;S focus: </a:t>
              </a:r>
              <a:r>
                <a:rPr lang="en-GB" altLang="en-US" sz="2400" dirty="0">
                  <a:solidFill>
                    <a:srgbClr val="000000"/>
                  </a:solidFill>
                  <a:latin typeface="Verdana" panose="020B0604030504040204" pitchFamily="34" charset="0"/>
                </a:rPr>
                <a:t>Discussion structure</a:t>
              </a:r>
              <a:endParaRPr lang="en-US" altLang="en-US" sz="2800" dirty="0">
                <a:latin typeface="Arial" panose="020B0604020202020204" pitchFamily="34" charset="0"/>
              </a:endParaRPr>
            </a:p>
          </p:txBody>
        </p:sp>
        <p:sp>
          <p:nvSpPr>
            <p:cNvPr id="2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29"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4" name="Rounded Rectangle 3"/>
          <p:cNvSpPr/>
          <p:nvPr/>
        </p:nvSpPr>
        <p:spPr>
          <a:xfrm>
            <a:off x="10557890" y="188544"/>
            <a:ext cx="1410143" cy="576064"/>
          </a:xfrm>
          <a:prstGeom prst="round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Start</a:t>
            </a:r>
          </a:p>
        </p:txBody>
      </p:sp>
      <p:sp>
        <p:nvSpPr>
          <p:cNvPr id="43" name="Rounded Rectangle 42"/>
          <p:cNvSpPr/>
          <p:nvPr/>
        </p:nvSpPr>
        <p:spPr>
          <a:xfrm>
            <a:off x="10557890" y="846792"/>
            <a:ext cx="1410144" cy="576064"/>
          </a:xfrm>
          <a:prstGeom prst="round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Middle</a:t>
            </a:r>
          </a:p>
        </p:txBody>
      </p:sp>
      <p:sp>
        <p:nvSpPr>
          <p:cNvPr id="44" name="Rounded Rectangle 43"/>
          <p:cNvSpPr/>
          <p:nvPr/>
        </p:nvSpPr>
        <p:spPr>
          <a:xfrm>
            <a:off x="10557890" y="1487453"/>
            <a:ext cx="1410144" cy="576064"/>
          </a:xfrm>
          <a:prstGeom prst="round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End</a:t>
            </a:r>
          </a:p>
        </p:txBody>
      </p:sp>
      <p:sp>
        <p:nvSpPr>
          <p:cNvPr id="50" name="Content Placeholder 2"/>
          <p:cNvSpPr txBox="1">
            <a:spLocks/>
          </p:cNvSpPr>
          <p:nvPr/>
        </p:nvSpPr>
        <p:spPr>
          <a:xfrm>
            <a:off x="277955" y="5930336"/>
            <a:ext cx="6672268" cy="640080"/>
          </a:xfrm>
          <a:prstGeom prst="rect">
            <a:avLst/>
          </a:prstGeom>
          <a:noFill/>
          <a:ln w="12700" cap="flat" cmpd="sng" algn="ctr">
            <a:solidFill>
              <a:srgbClr val="00B050"/>
            </a:solidFill>
            <a:prstDash val="solid"/>
            <a:miter lim="800000"/>
          </a:ln>
        </p:spPr>
        <p:style>
          <a:lnRef idx="2">
            <a:schemeClr val="dk1"/>
          </a:lnRef>
          <a:fillRef idx="1">
            <a:schemeClr val="lt1"/>
          </a:fillRef>
          <a:effectRef idx="0">
            <a:schemeClr val="dk1"/>
          </a:effectRef>
          <a:fontRef idx="minor">
            <a:schemeClr val="dk1"/>
          </a:fontRef>
        </p:style>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284163" indent="-284163">
              <a:buNone/>
            </a:pPr>
            <a:r>
              <a:rPr lang="en-US" sz="2000" dirty="0">
                <a:solidFill>
                  <a:srgbClr val="002060"/>
                </a:solidFill>
                <a:latin typeface="Verdana" pitchFamily="34" charset="0"/>
                <a:ea typeface="Verdana" pitchFamily="34" charset="0"/>
                <a:cs typeface="Verdana" pitchFamily="34" charset="0"/>
              </a:rPr>
              <a:t>f. Give a definition of a key term</a:t>
            </a:r>
            <a:endParaRPr lang="en-GB" sz="2000" dirty="0">
              <a:solidFill>
                <a:srgbClr val="002060"/>
              </a:solidFill>
              <a:latin typeface="Verdana" pitchFamily="34" charset="0"/>
              <a:ea typeface="Verdana" pitchFamily="34" charset="0"/>
              <a:cs typeface="Verdana" pitchFamily="34" charset="0"/>
            </a:endParaRPr>
          </a:p>
        </p:txBody>
      </p:sp>
      <p:sp>
        <p:nvSpPr>
          <p:cNvPr id="53" name="Content Placeholder 2"/>
          <p:cNvSpPr txBox="1">
            <a:spLocks/>
          </p:cNvSpPr>
          <p:nvPr/>
        </p:nvSpPr>
        <p:spPr>
          <a:xfrm>
            <a:off x="271751" y="5169134"/>
            <a:ext cx="6678472" cy="640080"/>
          </a:xfrm>
          <a:prstGeom prst="rect">
            <a:avLst/>
          </a:prstGeom>
          <a:noFill/>
          <a:ln w="12700" cap="flat" cmpd="sng" algn="ctr">
            <a:solidFill>
              <a:srgbClr val="00B050"/>
            </a:solidFill>
            <a:prstDash val="solid"/>
            <a:miter lim="800000"/>
          </a:ln>
        </p:spPr>
        <p:style>
          <a:lnRef idx="2">
            <a:schemeClr val="dk1"/>
          </a:lnRef>
          <a:fillRef idx="1">
            <a:schemeClr val="lt1"/>
          </a:fillRef>
          <a:effectRef idx="0">
            <a:schemeClr val="dk1"/>
          </a:effectRef>
          <a:fontRef idx="minor">
            <a:schemeClr val="dk1"/>
          </a:fontRef>
        </p:style>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284163" indent="-284163">
              <a:buNone/>
            </a:pPr>
            <a:r>
              <a:rPr lang="en-US" sz="2000" dirty="0">
                <a:solidFill>
                  <a:srgbClr val="002060"/>
                </a:solidFill>
                <a:latin typeface="Verdana" pitchFamily="34" charset="0"/>
                <a:ea typeface="Verdana" pitchFamily="34" charset="0"/>
                <a:cs typeface="Verdana" pitchFamily="34" charset="0"/>
              </a:rPr>
              <a:t>e. Reach a consensus</a:t>
            </a:r>
            <a:endParaRPr lang="en-GB" sz="2000" dirty="0">
              <a:solidFill>
                <a:srgbClr val="002060"/>
              </a:solidFill>
              <a:latin typeface="Verdana" pitchFamily="34" charset="0"/>
              <a:ea typeface="Verdana" pitchFamily="34" charset="0"/>
              <a:cs typeface="Verdana" pitchFamily="34" charset="0"/>
            </a:endParaRPr>
          </a:p>
        </p:txBody>
      </p:sp>
      <p:sp>
        <p:nvSpPr>
          <p:cNvPr id="55" name="Rounded Rectangle 54"/>
          <p:cNvSpPr/>
          <p:nvPr/>
        </p:nvSpPr>
        <p:spPr>
          <a:xfrm>
            <a:off x="7181895" y="2041900"/>
            <a:ext cx="1280160" cy="457200"/>
          </a:xfrm>
          <a:prstGeom prst="round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Middle</a:t>
            </a:r>
          </a:p>
        </p:txBody>
      </p:sp>
      <p:sp>
        <p:nvSpPr>
          <p:cNvPr id="56" name="Rounded Rectangle 55"/>
          <p:cNvSpPr/>
          <p:nvPr/>
        </p:nvSpPr>
        <p:spPr>
          <a:xfrm>
            <a:off x="7205647" y="2803102"/>
            <a:ext cx="1280160" cy="457200"/>
          </a:xfrm>
          <a:prstGeom prst="round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Start</a:t>
            </a:r>
          </a:p>
        </p:txBody>
      </p:sp>
      <p:sp>
        <p:nvSpPr>
          <p:cNvPr id="59" name="Rounded Rectangle 58"/>
          <p:cNvSpPr/>
          <p:nvPr/>
        </p:nvSpPr>
        <p:spPr>
          <a:xfrm>
            <a:off x="7205647" y="4407932"/>
            <a:ext cx="1280160" cy="457200"/>
          </a:xfrm>
          <a:prstGeom prst="round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Middle</a:t>
            </a:r>
          </a:p>
        </p:txBody>
      </p:sp>
      <p:sp>
        <p:nvSpPr>
          <p:cNvPr id="63" name="Rounded Rectangle 62"/>
          <p:cNvSpPr/>
          <p:nvPr/>
        </p:nvSpPr>
        <p:spPr>
          <a:xfrm>
            <a:off x="7181895" y="3555385"/>
            <a:ext cx="1280160" cy="457200"/>
          </a:xfrm>
          <a:prstGeom prst="round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End</a:t>
            </a:r>
          </a:p>
        </p:txBody>
      </p:sp>
      <p:sp>
        <p:nvSpPr>
          <p:cNvPr id="65" name="Rounded Rectangle 64"/>
          <p:cNvSpPr/>
          <p:nvPr/>
        </p:nvSpPr>
        <p:spPr>
          <a:xfrm>
            <a:off x="7205647" y="5260574"/>
            <a:ext cx="1280160" cy="457200"/>
          </a:xfrm>
          <a:prstGeom prst="round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End</a:t>
            </a:r>
          </a:p>
        </p:txBody>
      </p:sp>
      <p:sp>
        <p:nvSpPr>
          <p:cNvPr id="68" name="Rounded Rectangle 67"/>
          <p:cNvSpPr/>
          <p:nvPr/>
        </p:nvSpPr>
        <p:spPr>
          <a:xfrm>
            <a:off x="7205647" y="6021776"/>
            <a:ext cx="1280160" cy="457200"/>
          </a:xfrm>
          <a:prstGeom prst="round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Start</a:t>
            </a:r>
          </a:p>
        </p:txBody>
      </p:sp>
      <p:sp>
        <p:nvSpPr>
          <p:cNvPr id="2" name="AutoShape 2" descr="Workbook Pic Green Clip Art at Clker.com - vector clip art online, royalty  free &amp; public domain">
            <a:extLst>
              <a:ext uri="{FF2B5EF4-FFF2-40B4-BE49-F238E27FC236}">
                <a16:creationId xmlns:a16="http://schemas.microsoft.com/office/drawing/2014/main" id="{5A9A303E-0410-8C70-795B-CCEC9D820E4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0" name="Picture 6" descr="Book Generic Mixed icon">
            <a:extLst>
              <a:ext uri="{FF2B5EF4-FFF2-40B4-BE49-F238E27FC236}">
                <a16:creationId xmlns:a16="http://schemas.microsoft.com/office/drawing/2014/main" id="{BC1B11C0-A9B6-4B2D-3637-91F02AB85C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82571" y="5370547"/>
            <a:ext cx="1228914" cy="1228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12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9" grpId="0" animBg="1"/>
      <p:bldP spid="63" grpId="0" animBg="1"/>
      <p:bldP spid="65" grpId="0" animBg="1"/>
      <p:bldP spid="6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D3157D-F1BA-4A24-9A81-310EF96DBA7A}"/>
              </a:ext>
            </a:extLst>
          </p:cNvPr>
          <p:cNvPicPr>
            <a:picLocks noChangeAspect="1"/>
          </p:cNvPicPr>
          <p:nvPr/>
        </p:nvPicPr>
        <p:blipFill>
          <a:blip r:embed="rId2"/>
          <a:stretch>
            <a:fillRect/>
          </a:stretch>
        </p:blipFill>
        <p:spPr>
          <a:xfrm>
            <a:off x="8337525" y="4445437"/>
            <a:ext cx="3376736" cy="1619474"/>
          </a:xfrm>
          <a:prstGeom prst="rect">
            <a:avLst/>
          </a:prstGeom>
          <a:ln>
            <a:noFill/>
          </a:ln>
          <a:effectLst>
            <a:softEdge rad="112500"/>
          </a:effectLst>
        </p:spPr>
      </p:pic>
      <p:sp>
        <p:nvSpPr>
          <p:cNvPr id="3" name="Content Placeholder 2"/>
          <p:cNvSpPr>
            <a:spLocks noGrp="1"/>
          </p:cNvSpPr>
          <p:nvPr>
            <p:ph idx="1"/>
          </p:nvPr>
        </p:nvSpPr>
        <p:spPr>
          <a:xfrm>
            <a:off x="629888" y="1340768"/>
            <a:ext cx="10515600" cy="5184576"/>
          </a:xfrm>
        </p:spPr>
        <p:txBody>
          <a:bodyPr>
            <a:normAutofit fontScale="92500" lnSpcReduction="10000"/>
          </a:bodyPr>
          <a:lstStyle/>
          <a:p>
            <a:pPr marL="0" indent="0">
              <a:buNone/>
            </a:pPr>
            <a:r>
              <a:rPr lang="en-US" sz="2600" dirty="0"/>
              <a:t>Watch the </a:t>
            </a:r>
            <a:r>
              <a:rPr lang="en-US" sz="2600" b="1" u="sng" dirty="0"/>
              <a:t>start</a:t>
            </a:r>
            <a:r>
              <a:rPr lang="en-US" sz="2600" dirty="0"/>
              <a:t> of a group discussion based on the prompt below. </a:t>
            </a:r>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r>
              <a:rPr lang="en-US" sz="2600" dirty="0"/>
              <a:t>As you watch, answer these questions:</a:t>
            </a:r>
          </a:p>
          <a:p>
            <a:pPr marL="0" indent="0">
              <a:buNone/>
            </a:pPr>
            <a:endParaRPr lang="en-US" sz="2600" dirty="0"/>
          </a:p>
          <a:p>
            <a:pPr lvl="1"/>
            <a:r>
              <a:rPr lang="en-US" sz="2600" dirty="0"/>
              <a:t>Who opens the discussion?</a:t>
            </a:r>
          </a:p>
          <a:p>
            <a:pPr lvl="1"/>
            <a:endParaRPr lang="en-US" sz="2600" dirty="0"/>
          </a:p>
          <a:p>
            <a:pPr lvl="1"/>
            <a:r>
              <a:rPr lang="en-US" sz="2600" dirty="0"/>
              <a:t>Who paraphrases the question?</a:t>
            </a:r>
          </a:p>
          <a:p>
            <a:pPr lvl="1"/>
            <a:endParaRPr lang="en-US" sz="2600" dirty="0"/>
          </a:p>
          <a:p>
            <a:pPr lvl="1"/>
            <a:r>
              <a:rPr lang="en-US" sz="2600" dirty="0"/>
              <a:t>Who defines / clarifies a key word?</a:t>
            </a:r>
          </a:p>
          <a:p>
            <a:endParaRPr lang="en-US" sz="2600" dirty="0"/>
          </a:p>
          <a:p>
            <a:pPr marL="0" indent="0">
              <a:buNone/>
            </a:pPr>
            <a:endParaRPr lang="en-US" sz="3200" dirty="0"/>
          </a:p>
        </p:txBody>
      </p:sp>
      <p:pic>
        <p:nvPicPr>
          <p:cNvPr id="9"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840" y="188640"/>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nvGrpSpPr>
          <p:cNvPr id="10" name="Group 2"/>
          <p:cNvGrpSpPr>
            <a:grpSpLocks/>
          </p:cNvGrpSpPr>
          <p:nvPr/>
        </p:nvGrpSpPr>
        <p:grpSpPr bwMode="auto">
          <a:xfrm>
            <a:off x="2574104" y="351893"/>
            <a:ext cx="7956376" cy="556827"/>
            <a:chOff x="103092947" y="106166598"/>
            <a:chExt cx="6633628" cy="556506"/>
          </a:xfrm>
        </p:grpSpPr>
        <p:sp>
          <p:nvSpPr>
            <p:cNvPr id="11"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L&amp;S focus: </a:t>
              </a:r>
              <a:r>
                <a:rPr lang="en-GB" altLang="en-US" sz="2400" dirty="0">
                  <a:solidFill>
                    <a:srgbClr val="000000"/>
                  </a:solidFill>
                  <a:latin typeface="Verdana" panose="020B0604030504040204" pitchFamily="34" charset="0"/>
                </a:rPr>
                <a:t>Starting the discussion</a:t>
              </a:r>
              <a:endParaRPr lang="en-US" altLang="en-US" sz="2800" dirty="0">
                <a:latin typeface="Arial" panose="020B0604020202020204" pitchFamily="34" charset="0"/>
              </a:endParaRPr>
            </a:p>
          </p:txBody>
        </p:sp>
        <p:sp>
          <p:nvSpPr>
            <p:cNvPr id="12"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sp>
        <p:nvSpPr>
          <p:cNvPr id="2" name="Text Box 2"/>
          <p:cNvSpPr txBox="1">
            <a:spLocks noChangeArrowheads="1"/>
          </p:cNvSpPr>
          <p:nvPr/>
        </p:nvSpPr>
        <p:spPr bwMode="auto">
          <a:xfrm>
            <a:off x="1631504" y="2204864"/>
            <a:ext cx="8208912" cy="864096"/>
          </a:xfrm>
          <a:prstGeom prst="rect">
            <a:avLst/>
          </a:prstGeom>
          <a:solidFill>
            <a:srgbClr val="FFF3CC"/>
          </a:solidFill>
          <a:ln w="12700" algn="ctr">
            <a:solidFill>
              <a:srgbClr val="5B9BD5"/>
            </a:solidFill>
            <a:prstDash val="dash"/>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36576" tIns="36576" rIns="36576" bIns="36576"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400" dirty="0">
                <a:latin typeface="Calibri" panose="020F0502020204030204" pitchFamily="34" charset="0"/>
              </a:rPr>
              <a:t>How can students achieve their aims/goals on the OCSa course?</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4" name="Text Box 4"/>
          <p:cNvSpPr txBox="1">
            <a:spLocks noChangeArrowheads="1"/>
          </p:cNvSpPr>
          <p:nvPr/>
        </p:nvSpPr>
        <p:spPr bwMode="auto">
          <a:xfrm>
            <a:off x="10980363" y="5787098"/>
            <a:ext cx="706437" cy="277813"/>
          </a:xfrm>
          <a:prstGeom prst="rect">
            <a:avLst/>
          </a:prstGeom>
          <a:solidFill>
            <a:srgbClr val="FFFFFF"/>
          </a:solidFill>
          <a:ln w="3175" algn="ctr">
            <a:solidFill>
              <a:srgbClr val="5B9BD5"/>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Verdana" panose="020B0604030504040204" pitchFamily="34" charset="0"/>
              </a:rPr>
              <a:t>Michaela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Text Box 5"/>
          <p:cNvSpPr txBox="1">
            <a:spLocks noChangeArrowheads="1"/>
          </p:cNvSpPr>
          <p:nvPr/>
        </p:nvSpPr>
        <p:spPr bwMode="auto">
          <a:xfrm>
            <a:off x="8483586" y="5781463"/>
            <a:ext cx="706438" cy="277813"/>
          </a:xfrm>
          <a:prstGeom prst="rect">
            <a:avLst/>
          </a:prstGeom>
          <a:solidFill>
            <a:srgbClr val="FFFFFF"/>
          </a:solidFill>
          <a:ln w="3175" algn="ctr">
            <a:solidFill>
              <a:srgbClr val="5B9BD5"/>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Verdana" panose="020B0604030504040204" pitchFamily="34" charset="0"/>
              </a:rPr>
              <a:t>Robert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Text Box 6"/>
          <p:cNvSpPr txBox="1">
            <a:spLocks noChangeArrowheads="1"/>
          </p:cNvSpPr>
          <p:nvPr/>
        </p:nvSpPr>
        <p:spPr bwMode="auto">
          <a:xfrm>
            <a:off x="9840416" y="5785387"/>
            <a:ext cx="706438" cy="277813"/>
          </a:xfrm>
          <a:prstGeom prst="rect">
            <a:avLst/>
          </a:prstGeom>
          <a:solidFill>
            <a:srgbClr val="FFFFFF"/>
          </a:solidFill>
          <a:ln w="3175" algn="ctr">
            <a:solidFill>
              <a:srgbClr val="5B9BD5"/>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Verdana" panose="020B0604030504040204" pitchFamily="34" charset="0"/>
              </a:rPr>
              <a:t>John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Text Box 5"/>
          <p:cNvSpPr txBox="1">
            <a:spLocks noChangeArrowheads="1"/>
          </p:cNvSpPr>
          <p:nvPr/>
        </p:nvSpPr>
        <p:spPr bwMode="auto">
          <a:xfrm>
            <a:off x="5054920" y="4393366"/>
            <a:ext cx="1371600" cy="548640"/>
          </a:xfrm>
          <a:prstGeom prst="rect">
            <a:avLst/>
          </a:prstGeom>
          <a:solidFill>
            <a:srgbClr val="FFFFFF"/>
          </a:solidFill>
          <a:ln w="3175" algn="ctr">
            <a:solidFill>
              <a:srgbClr val="5B9BD5"/>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400" dirty="0">
                <a:solidFill>
                  <a:srgbClr val="0070C0"/>
                </a:solidFill>
              </a:rPr>
              <a:t>John</a:t>
            </a:r>
          </a:p>
        </p:txBody>
      </p:sp>
      <p:sp>
        <p:nvSpPr>
          <p:cNvPr id="17" name="Text Box 6"/>
          <p:cNvSpPr txBox="1">
            <a:spLocks noChangeArrowheads="1"/>
          </p:cNvSpPr>
          <p:nvPr/>
        </p:nvSpPr>
        <p:spPr bwMode="auto">
          <a:xfrm>
            <a:off x="5519936" y="5117392"/>
            <a:ext cx="1371600" cy="548640"/>
          </a:xfrm>
          <a:prstGeom prst="rect">
            <a:avLst/>
          </a:prstGeom>
          <a:solidFill>
            <a:srgbClr val="FFFFFF"/>
          </a:solidFill>
          <a:ln w="3175" algn="ctr">
            <a:solidFill>
              <a:srgbClr val="5B9BD5"/>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400" dirty="0">
                <a:solidFill>
                  <a:srgbClr val="0070C0"/>
                </a:solidFill>
              </a:rPr>
              <a:t>Robert</a:t>
            </a:r>
          </a:p>
        </p:txBody>
      </p:sp>
      <p:sp>
        <p:nvSpPr>
          <p:cNvPr id="18" name="Text Box 4"/>
          <p:cNvSpPr txBox="1">
            <a:spLocks noChangeArrowheads="1"/>
          </p:cNvSpPr>
          <p:nvPr/>
        </p:nvSpPr>
        <p:spPr bwMode="auto">
          <a:xfrm>
            <a:off x="5980360" y="5834457"/>
            <a:ext cx="1665536" cy="548640"/>
          </a:xfrm>
          <a:prstGeom prst="rect">
            <a:avLst/>
          </a:prstGeom>
          <a:solidFill>
            <a:srgbClr val="FFFFFF"/>
          </a:solidFill>
          <a:ln w="3175" algn="ctr">
            <a:solidFill>
              <a:srgbClr val="5B9BD5"/>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400" dirty="0">
                <a:solidFill>
                  <a:srgbClr val="0070C0"/>
                </a:solidFill>
              </a:rPr>
              <a:t>John</a:t>
            </a:r>
          </a:p>
        </p:txBody>
      </p:sp>
    </p:spTree>
    <p:extLst>
      <p:ext uri="{BB962C8B-B14F-4D97-AF65-F5344CB8AC3E}">
        <p14:creationId xmlns:p14="http://schemas.microsoft.com/office/powerpoint/2010/main" val="175136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7367" y="1153535"/>
            <a:ext cx="10515600" cy="547274"/>
          </a:xfrm>
        </p:spPr>
        <p:txBody>
          <a:bodyPr>
            <a:normAutofit/>
          </a:bodyPr>
          <a:lstStyle/>
          <a:p>
            <a:pPr marL="0" indent="0">
              <a:buNone/>
            </a:pPr>
            <a:r>
              <a:rPr lang="en-US" dirty="0"/>
              <a:t>Watch again and circle the phrases used by the speakers. </a:t>
            </a:r>
          </a:p>
          <a:p>
            <a:pPr marL="0" indent="0">
              <a:buNone/>
            </a:pPr>
            <a:endParaRPr lang="en-US" dirty="0"/>
          </a:p>
          <a:p>
            <a:pPr marL="0" indent="0">
              <a:buNone/>
            </a:pPr>
            <a:endParaRPr lang="en-US" dirty="0"/>
          </a:p>
        </p:txBody>
      </p:sp>
      <p:pic>
        <p:nvPicPr>
          <p:cNvPr id="9"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840" y="188640"/>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nvGrpSpPr>
          <p:cNvPr id="10" name="Group 2"/>
          <p:cNvGrpSpPr>
            <a:grpSpLocks/>
          </p:cNvGrpSpPr>
          <p:nvPr/>
        </p:nvGrpSpPr>
        <p:grpSpPr bwMode="auto">
          <a:xfrm>
            <a:off x="2574104" y="351893"/>
            <a:ext cx="7956376" cy="556827"/>
            <a:chOff x="103092947" y="106166598"/>
            <a:chExt cx="6633628" cy="556506"/>
          </a:xfrm>
        </p:grpSpPr>
        <p:sp>
          <p:nvSpPr>
            <p:cNvPr id="11"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endParaRPr lang="en-US" altLang="en-US" sz="2800" i="1" dirty="0">
                <a:latin typeface="Arial" panose="020B0604020202020204" pitchFamily="34" charset="0"/>
              </a:endParaRPr>
            </a:p>
          </p:txBody>
        </p:sp>
        <p:sp>
          <p:nvSpPr>
            <p:cNvPr id="12"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graphicFrame>
        <p:nvGraphicFramePr>
          <p:cNvPr id="2" name="Table 1"/>
          <p:cNvGraphicFramePr>
            <a:graphicFrameLocks noGrp="1"/>
          </p:cNvGraphicFramePr>
          <p:nvPr>
            <p:extLst>
              <p:ext uri="{D42A27DB-BD31-4B8C-83A1-F6EECF244321}">
                <p14:modId xmlns:p14="http://schemas.microsoft.com/office/powerpoint/2010/main" val="355631696"/>
              </p:ext>
            </p:extLst>
          </p:nvPr>
        </p:nvGraphicFramePr>
        <p:xfrm>
          <a:off x="197840" y="1875245"/>
          <a:ext cx="11802815" cy="3326130"/>
        </p:xfrm>
        <a:graphic>
          <a:graphicData uri="http://schemas.openxmlformats.org/drawingml/2006/table">
            <a:tbl>
              <a:tblPr firstRow="1" firstCol="1" bandRow="1">
                <a:tableStyleId>{2D5ABB26-0587-4C30-8999-92F81FD0307C}</a:tableStyleId>
              </a:tblPr>
              <a:tblGrid>
                <a:gridCol w="3593904">
                  <a:extLst>
                    <a:ext uri="{9D8B030D-6E8A-4147-A177-3AD203B41FA5}">
                      <a16:colId xmlns:a16="http://schemas.microsoft.com/office/drawing/2014/main" val="4013972805"/>
                    </a:ext>
                  </a:extLst>
                </a:gridCol>
                <a:gridCol w="3960440">
                  <a:extLst>
                    <a:ext uri="{9D8B030D-6E8A-4147-A177-3AD203B41FA5}">
                      <a16:colId xmlns:a16="http://schemas.microsoft.com/office/drawing/2014/main" val="2238203312"/>
                    </a:ext>
                  </a:extLst>
                </a:gridCol>
                <a:gridCol w="4248471">
                  <a:extLst>
                    <a:ext uri="{9D8B030D-6E8A-4147-A177-3AD203B41FA5}">
                      <a16:colId xmlns:a16="http://schemas.microsoft.com/office/drawing/2014/main" val="4001123052"/>
                    </a:ext>
                  </a:extLst>
                </a:gridCol>
              </a:tblGrid>
              <a:tr h="0">
                <a:tc>
                  <a:txBody>
                    <a:bodyPr/>
                    <a:lstStyle/>
                    <a:p>
                      <a:pPr algn="ctr">
                        <a:lnSpc>
                          <a:spcPct val="107000"/>
                        </a:lnSpc>
                        <a:spcAft>
                          <a:spcPts val="0"/>
                        </a:spcAft>
                      </a:pPr>
                      <a:r>
                        <a:rPr lang="en-GB" sz="2400" b="1" dirty="0">
                          <a:solidFill>
                            <a:schemeClr val="bg1"/>
                          </a:solidFill>
                        </a:rPr>
                        <a:t>Open the discussion</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ct val="100000"/>
                        </a:lnSpc>
                        <a:spcAft>
                          <a:spcPts val="0"/>
                        </a:spcAft>
                      </a:pPr>
                      <a:r>
                        <a:rPr lang="en-GB" sz="2400" b="1" dirty="0">
                          <a:solidFill>
                            <a:schemeClr val="bg1"/>
                          </a:solidFill>
                        </a:rPr>
                        <a:t>Paraphrase the discussion question</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lnSpc>
                          <a:spcPct val="107000"/>
                        </a:lnSpc>
                        <a:spcAft>
                          <a:spcPts val="0"/>
                        </a:spcAft>
                      </a:pPr>
                      <a:r>
                        <a:rPr lang="en-GB" sz="2400" b="1" dirty="0">
                          <a:solidFill>
                            <a:schemeClr val="bg1"/>
                          </a:solidFill>
                        </a:rPr>
                        <a:t>Define / clarify terminology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552260392"/>
                  </a:ext>
                </a:extLst>
              </a:tr>
              <a:tr h="0">
                <a:tc>
                  <a:txBody>
                    <a:bodyPr/>
                    <a:lstStyle/>
                    <a:p>
                      <a:pPr>
                        <a:lnSpc>
                          <a:spcPct val="107000"/>
                        </a:lnSpc>
                        <a:spcAft>
                          <a:spcPts val="0"/>
                        </a:spcAft>
                      </a:pPr>
                      <a:r>
                        <a:rPr lang="en-US" sz="2000" dirty="0"/>
                        <a:t>So ….</a:t>
                      </a:r>
                      <a:endParaRPr lang="en-GB" sz="2000" dirty="0"/>
                    </a:p>
                    <a:p>
                      <a:pPr>
                        <a:lnSpc>
                          <a:spcPct val="107000"/>
                        </a:lnSpc>
                        <a:spcAft>
                          <a:spcPts val="0"/>
                        </a:spcAft>
                      </a:pPr>
                      <a:r>
                        <a:rPr lang="en-US" sz="2000" dirty="0"/>
                        <a:t>Let’s get started.</a:t>
                      </a:r>
                      <a:endParaRPr lang="en-GB" sz="2000" dirty="0"/>
                    </a:p>
                    <a:p>
                      <a:pPr>
                        <a:lnSpc>
                          <a:spcPct val="107000"/>
                        </a:lnSpc>
                        <a:spcAft>
                          <a:spcPts val="0"/>
                        </a:spcAft>
                      </a:pPr>
                      <a:r>
                        <a:rPr lang="en-US" sz="2000" dirty="0"/>
                        <a:t>Shall we start?</a:t>
                      </a:r>
                      <a:endParaRPr lang="en-GB" sz="2000" dirty="0"/>
                    </a:p>
                    <a:p>
                      <a:pPr>
                        <a:lnSpc>
                          <a:spcPct val="107000"/>
                        </a:lnSpc>
                        <a:spcAft>
                          <a:spcPts val="0"/>
                        </a:spcAft>
                      </a:pPr>
                      <a:r>
                        <a:rPr lang="en-US" sz="2000" dirty="0"/>
                        <a:t>Is it ok if I start?</a:t>
                      </a:r>
                      <a:endParaRPr lang="en-GB" sz="2000" dirty="0"/>
                    </a:p>
                    <a:p>
                      <a:pPr>
                        <a:lnSpc>
                          <a:spcPct val="107000"/>
                        </a:lnSpc>
                        <a:spcAft>
                          <a:spcPts val="0"/>
                        </a:spcAft>
                      </a:pPr>
                      <a:r>
                        <a:rPr lang="en-US" sz="2000" dirty="0"/>
                        <a:t>We have been asked to discuss …</a:t>
                      </a:r>
                      <a:endParaRPr lang="en-GB" sz="2000" dirty="0"/>
                    </a:p>
                    <a:p>
                      <a:pPr>
                        <a:lnSpc>
                          <a:spcPct val="107000"/>
                        </a:lnSpc>
                        <a:spcAft>
                          <a:spcPts val="0"/>
                        </a:spcAft>
                      </a:pPr>
                      <a:r>
                        <a:rPr lang="en-US" sz="2000" dirty="0"/>
                        <a:t>Would anybody like to begin?</a:t>
                      </a:r>
                      <a:endParaRPr lang="en-GB" sz="2000" dirty="0"/>
                    </a:p>
                    <a:p>
                      <a:pPr>
                        <a:lnSpc>
                          <a:spcPct val="107000"/>
                        </a:lnSpc>
                        <a:spcAft>
                          <a:spcPts val="0"/>
                        </a:spcAft>
                      </a:pPr>
                      <a:r>
                        <a:rPr lang="en-US" sz="2000" dirty="0"/>
                        <a:t>Today’s discussion is about …</a:t>
                      </a:r>
                      <a:endParaRPr lang="en-GB" sz="2000" dirty="0"/>
                    </a:p>
                    <a:p>
                      <a:pPr>
                        <a:lnSpc>
                          <a:spcPct val="107000"/>
                        </a:lnSpc>
                        <a:spcAft>
                          <a:spcPts val="0"/>
                        </a:spcAft>
                      </a:pPr>
                      <a:r>
                        <a:rPr lang="en-GB" sz="2000" dirty="0"/>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US" sz="2000" dirty="0"/>
                        <a:t>Shall we check (that) everyone understands the question in the same way?</a:t>
                      </a:r>
                      <a:endParaRPr lang="en-GB" sz="2000" dirty="0"/>
                    </a:p>
                    <a:p>
                      <a:pPr>
                        <a:lnSpc>
                          <a:spcPct val="107000"/>
                        </a:lnSpc>
                        <a:spcAft>
                          <a:spcPts val="0"/>
                        </a:spcAft>
                      </a:pPr>
                      <a:r>
                        <a:rPr lang="en-US" sz="2000" dirty="0"/>
                        <a:t>This is really about …</a:t>
                      </a:r>
                      <a:endParaRPr lang="en-GB" sz="2000" dirty="0"/>
                    </a:p>
                    <a:p>
                      <a:pPr>
                        <a:lnSpc>
                          <a:spcPct val="107000"/>
                        </a:lnSpc>
                        <a:spcAft>
                          <a:spcPts val="0"/>
                        </a:spcAft>
                      </a:pPr>
                      <a:r>
                        <a:rPr lang="en-US" sz="2000" dirty="0"/>
                        <a:t>Basically the question is asking us …</a:t>
                      </a:r>
                      <a:endParaRPr lang="en-GB" sz="2000" dirty="0"/>
                    </a:p>
                    <a:p>
                      <a:pPr>
                        <a:lnSpc>
                          <a:spcPct val="107000"/>
                        </a:lnSpc>
                        <a:spcAft>
                          <a:spcPts val="0"/>
                        </a:spcAft>
                      </a:pPr>
                      <a:r>
                        <a:rPr lang="en-US" sz="2000" dirty="0"/>
                        <a:t>So we need to …</a:t>
                      </a:r>
                      <a:endParaRPr lang="en-GB" sz="2000" dirty="0"/>
                    </a:p>
                    <a:p>
                      <a:pPr>
                        <a:lnSpc>
                          <a:spcPct val="107000"/>
                        </a:lnSpc>
                        <a:spcAft>
                          <a:spcPts val="0"/>
                        </a:spcAft>
                      </a:pPr>
                      <a:r>
                        <a:rPr lang="en-GB" sz="2000" dirty="0"/>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US" sz="2000" dirty="0"/>
                        <a:t>The first thing we need to do is define (keyword).</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2000" dirty="0"/>
                        <a:t>Before we get started, can we decide …  </a:t>
                      </a:r>
                      <a:endParaRPr lang="en-GB" sz="2000" dirty="0"/>
                    </a:p>
                    <a:p>
                      <a:pPr>
                        <a:lnSpc>
                          <a:spcPct val="107000"/>
                        </a:lnSpc>
                        <a:spcAft>
                          <a:spcPts val="0"/>
                        </a:spcAft>
                      </a:pPr>
                      <a:r>
                        <a:rPr lang="en-US" sz="2000" dirty="0"/>
                        <a:t>Let’s explain what we mean by</a:t>
                      </a:r>
                      <a:r>
                        <a:rPr lang="en-US" sz="2000" baseline="0" dirty="0"/>
                        <a:t> …</a:t>
                      </a:r>
                      <a:endParaRPr lang="en-GB" sz="2000" dirty="0"/>
                    </a:p>
                    <a:p>
                      <a:pPr>
                        <a:lnSpc>
                          <a:spcPct val="107000"/>
                        </a:lnSpc>
                        <a:spcAft>
                          <a:spcPts val="0"/>
                        </a:spcAft>
                      </a:pPr>
                      <a:r>
                        <a:rPr lang="en-US" sz="2000" dirty="0"/>
                        <a:t>Does anyone know what … means?</a:t>
                      </a:r>
                      <a:endParaRPr lang="en-GB" sz="2000" dirty="0"/>
                    </a:p>
                    <a:p>
                      <a:pPr>
                        <a:lnSpc>
                          <a:spcPct val="107000"/>
                        </a:lnSpc>
                        <a:spcAft>
                          <a:spcPts val="0"/>
                        </a:spcAft>
                      </a:pPr>
                      <a:r>
                        <a:rPr lang="en-US" sz="2000" dirty="0"/>
                        <a:t>As far as I understand, …</a:t>
                      </a:r>
                      <a:endParaRPr lang="en-GB" sz="2000" dirty="0"/>
                    </a:p>
                    <a:p>
                      <a:pPr>
                        <a:lnSpc>
                          <a:spcPct val="107000"/>
                        </a:lnSpc>
                        <a:spcAft>
                          <a:spcPts val="0"/>
                        </a:spcAft>
                      </a:pPr>
                      <a:r>
                        <a:rPr lang="en-US" sz="2000" dirty="0"/>
                        <a:t>(keyword) refers to ...</a:t>
                      </a:r>
                      <a:endParaRPr lang="en-GB" sz="2000" dirty="0"/>
                    </a:p>
                    <a:p>
                      <a:pPr>
                        <a:lnSpc>
                          <a:spcPct val="107000"/>
                        </a:lnSpc>
                        <a:spcAft>
                          <a:spcPts val="0"/>
                        </a:spcAft>
                      </a:pPr>
                      <a:endParaRPr lang="en-GB" sz="2000" dirty="0"/>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6362101"/>
                  </a:ext>
                </a:extLst>
              </a:tr>
            </a:tbl>
          </a:graphicData>
        </a:graphic>
      </p:graphicFrame>
      <p:sp>
        <p:nvSpPr>
          <p:cNvPr id="8" name="Rounded Rectangle 7"/>
          <p:cNvSpPr/>
          <p:nvPr/>
        </p:nvSpPr>
        <p:spPr>
          <a:xfrm>
            <a:off x="197840" y="2636912"/>
            <a:ext cx="683903" cy="2955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p:cNvSpPr/>
          <p:nvPr/>
        </p:nvSpPr>
        <p:spPr>
          <a:xfrm>
            <a:off x="197841" y="2975127"/>
            <a:ext cx="1793704" cy="29550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ounded Rectangle 13"/>
          <p:cNvSpPr/>
          <p:nvPr/>
        </p:nvSpPr>
        <p:spPr>
          <a:xfrm>
            <a:off x="197839" y="3933056"/>
            <a:ext cx="3521897" cy="2955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p:cNvSpPr/>
          <p:nvPr/>
        </p:nvSpPr>
        <p:spPr>
          <a:xfrm>
            <a:off x="3822995" y="3899099"/>
            <a:ext cx="3840480" cy="31683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15"/>
          <p:cNvSpPr/>
          <p:nvPr/>
        </p:nvSpPr>
        <p:spPr>
          <a:xfrm>
            <a:off x="3798414" y="2623862"/>
            <a:ext cx="3953770" cy="94915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p:cNvSpPr/>
          <p:nvPr/>
        </p:nvSpPr>
        <p:spPr>
          <a:xfrm>
            <a:off x="7752184" y="3256181"/>
            <a:ext cx="4241976" cy="31683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335360" y="6237312"/>
            <a:ext cx="8997098" cy="421654"/>
          </a:xfrm>
          <a:prstGeom prst="rect">
            <a:avLst/>
          </a:prstGeom>
        </p:spPr>
        <p:txBody>
          <a:bodyPr wrap="square">
            <a:spAutoFit/>
          </a:bodyPr>
          <a:lstStyle/>
          <a:p>
            <a:pPr>
              <a:lnSpc>
                <a:spcPct val="107000"/>
              </a:lnSpc>
              <a:spcAft>
                <a:spcPts val="800"/>
              </a:spcAft>
            </a:pPr>
            <a:r>
              <a:rPr lang="en-GB" sz="2000" b="1" dirty="0">
                <a:latin typeface="Calibri" panose="020F0502020204030204" pitchFamily="34" charset="0"/>
                <a:ea typeface="Calibri" panose="020F0502020204030204" pitchFamily="34" charset="0"/>
                <a:cs typeface="Times New Roman" panose="02020603050405020304" pitchFamily="18" charset="0"/>
              </a:rPr>
              <a:t>Can you think of other phrases that you can use with the same purpose?</a:t>
            </a:r>
          </a:p>
        </p:txBody>
      </p:sp>
      <p:sp>
        <p:nvSpPr>
          <p:cNvPr id="6" name="TextBox 5">
            <a:extLst>
              <a:ext uri="{FF2B5EF4-FFF2-40B4-BE49-F238E27FC236}">
                <a16:creationId xmlns:a16="http://schemas.microsoft.com/office/drawing/2014/main" id="{85C9037E-638D-6FB3-B5A4-595BB53EC4C9}"/>
              </a:ext>
            </a:extLst>
          </p:cNvPr>
          <p:cNvSpPr txBox="1"/>
          <p:nvPr/>
        </p:nvSpPr>
        <p:spPr>
          <a:xfrm>
            <a:off x="2603077" y="379295"/>
            <a:ext cx="6096000" cy="461665"/>
          </a:xfrm>
          <a:prstGeom prst="rect">
            <a:avLst/>
          </a:prstGeom>
          <a:noFill/>
        </p:spPr>
        <p:txBody>
          <a:bodyPr wrap="square">
            <a:spAutoFit/>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L&amp;S focus: </a:t>
            </a:r>
            <a:r>
              <a:rPr lang="en-GB" altLang="en-US" sz="2400" dirty="0">
                <a:solidFill>
                  <a:srgbClr val="000000"/>
                </a:solidFill>
                <a:latin typeface="Verdana" panose="020B0604030504040204" pitchFamily="34" charset="0"/>
              </a:rPr>
              <a:t>Starting the discussion</a:t>
            </a:r>
            <a:endParaRPr lang="en-US" altLang="en-US" sz="2400" dirty="0">
              <a:latin typeface="Arial" panose="020B0604020202020204" pitchFamily="34" charset="0"/>
            </a:endParaRPr>
          </a:p>
        </p:txBody>
      </p:sp>
      <p:pic>
        <p:nvPicPr>
          <p:cNvPr id="5" name="Picture 6" descr="Book Generic Mixed icon">
            <a:extLst>
              <a:ext uri="{FF2B5EF4-FFF2-40B4-BE49-F238E27FC236}">
                <a16:creationId xmlns:a16="http://schemas.microsoft.com/office/drawing/2014/main" id="{A318C392-1B9B-A5BD-BBB4-4762F40B3A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82571" y="5370547"/>
            <a:ext cx="1228914" cy="1228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81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15" grpId="0" animBg="1"/>
      <p:bldP spid="16" grpId="0" animBg="1"/>
      <p:bldP spid="19" grpId="0" animBg="1"/>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Discussion focus</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1267075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384" y="1484784"/>
            <a:ext cx="11017224" cy="4351338"/>
          </a:xfrm>
          <a:noFill/>
        </p:spPr>
        <p:txBody>
          <a:bodyPr>
            <a:normAutofit/>
          </a:bodyPr>
          <a:lstStyle/>
          <a:p>
            <a:pPr marL="0" indent="0">
              <a:buNone/>
            </a:pPr>
            <a:r>
              <a:rPr lang="en-GB" sz="2400" dirty="0"/>
              <a:t>You will be given a short discussion task related to ‘classroom rules’. Before you do, briefly discuss the following:</a:t>
            </a:r>
          </a:p>
          <a:p>
            <a:pPr marL="0" indent="0">
              <a:buNone/>
            </a:pPr>
            <a:endParaRPr lang="en-GB" sz="2400" dirty="0"/>
          </a:p>
          <a:p>
            <a:r>
              <a:rPr lang="en-GB" sz="2400" dirty="0"/>
              <a:t>Do you think classroom rules would help you achieve your chosen course aims/ goals for OCSa? Why or why not?</a:t>
            </a:r>
          </a:p>
          <a:p>
            <a:endParaRPr lang="en-GB" sz="2400" dirty="0"/>
          </a:p>
          <a:p>
            <a:r>
              <a:rPr lang="en-GB" sz="2400" dirty="0"/>
              <a:t>How do you think classroom rules should be enforced?</a:t>
            </a:r>
          </a:p>
        </p:txBody>
      </p:sp>
      <p:grpSp>
        <p:nvGrpSpPr>
          <p:cNvPr id="4" name="Group 2"/>
          <p:cNvGrpSpPr>
            <a:grpSpLocks/>
          </p:cNvGrpSpPr>
          <p:nvPr/>
        </p:nvGrpSpPr>
        <p:grpSpPr bwMode="auto">
          <a:xfrm>
            <a:off x="2567608" y="279885"/>
            <a:ext cx="7956376" cy="556827"/>
            <a:chOff x="103092947" y="106166598"/>
            <a:chExt cx="6633628" cy="556506"/>
          </a:xfrm>
        </p:grpSpPr>
        <p:sp>
          <p:nvSpPr>
            <p:cNvPr id="6"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Discussion focus: </a:t>
              </a:r>
              <a:r>
                <a:rPr lang="en-GB" altLang="en-US" sz="2400" dirty="0">
                  <a:solidFill>
                    <a:srgbClr val="000000"/>
                  </a:solidFill>
                  <a:latin typeface="Verdana" panose="020B0604030504040204" pitchFamily="34" charset="0"/>
                </a:rPr>
                <a:t>Classroom rules</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5" name="Picture 4">
            <a:extLst>
              <a:ext uri="{FF2B5EF4-FFF2-40B4-BE49-F238E27FC236}">
                <a16:creationId xmlns:a16="http://schemas.microsoft.com/office/drawing/2014/main" id="{299801F7-4C40-1F05-FDBF-DE12A1FDAF26}"/>
              </a:ext>
            </a:extLst>
          </p:cNvPr>
          <p:cNvPicPr>
            <a:picLocks noChangeAspect="1"/>
          </p:cNvPicPr>
          <p:nvPr/>
        </p:nvPicPr>
        <p:blipFill>
          <a:blip r:embed="rId3"/>
          <a:stretch>
            <a:fillRect/>
          </a:stretch>
        </p:blipFill>
        <p:spPr>
          <a:xfrm>
            <a:off x="8760296" y="3861048"/>
            <a:ext cx="3158480" cy="3158480"/>
          </a:xfrm>
          <a:prstGeom prst="rect">
            <a:avLst/>
          </a:prstGeom>
        </p:spPr>
      </p:pic>
    </p:spTree>
    <p:extLst>
      <p:ext uri="{BB962C8B-B14F-4D97-AF65-F5344CB8AC3E}">
        <p14:creationId xmlns:p14="http://schemas.microsoft.com/office/powerpoint/2010/main" val="19598902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6138" y="1422051"/>
            <a:ext cx="10515600" cy="2251377"/>
          </a:xfrm>
          <a:noFill/>
        </p:spPr>
        <p:txBody>
          <a:bodyPr>
            <a:normAutofit/>
          </a:bodyPr>
          <a:lstStyle/>
          <a:p>
            <a:pPr marL="0" indent="0">
              <a:buNone/>
            </a:pPr>
            <a:r>
              <a:rPr lang="en-US" sz="2400" dirty="0"/>
              <a:t>In small groups, discuss the prompt below.</a:t>
            </a:r>
            <a:endParaRPr lang="en-US" sz="2000" dirty="0"/>
          </a:p>
        </p:txBody>
      </p:sp>
      <p:sp>
        <p:nvSpPr>
          <p:cNvPr id="8" name="Rectangle 4"/>
          <p:cNvSpPr>
            <a:spLocks noChangeArrowheads="1"/>
          </p:cNvSpPr>
          <p:nvPr/>
        </p:nvSpPr>
        <p:spPr bwMode="auto">
          <a:xfrm>
            <a:off x="2567614" y="765364"/>
            <a:ext cx="7956374" cy="72043"/>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pic>
        <p:nvPicPr>
          <p:cNvPr id="9"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0" name="Text Box 2"/>
          <p:cNvSpPr txBox="1">
            <a:spLocks noChangeArrowheads="1"/>
          </p:cNvSpPr>
          <p:nvPr/>
        </p:nvSpPr>
        <p:spPr bwMode="auto">
          <a:xfrm>
            <a:off x="1095398" y="2342794"/>
            <a:ext cx="9865096" cy="1307768"/>
          </a:xfrm>
          <a:prstGeom prst="rect">
            <a:avLst/>
          </a:prstGeom>
          <a:solidFill>
            <a:srgbClr val="FFF3CC"/>
          </a:solidFill>
          <a:ln w="12700" algn="ctr">
            <a:solidFill>
              <a:srgbClr val="5B9BD5"/>
            </a:solidFill>
            <a:prstDash val="dash"/>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36576" tIns="36576" rIns="36576" bIns="36576" numCol="1" anchor="ctr" anchorCtr="0" compatLnSpc="1">
            <a:prstTxWarp prst="textNoShape">
              <a:avLst/>
            </a:prstTxWarp>
          </a:bodyPr>
          <a:lstStyle/>
          <a:p>
            <a:pPr lvl="1"/>
            <a:endParaRPr lang="en-US" sz="2400" dirty="0"/>
          </a:p>
          <a:p>
            <a:pPr lvl="1"/>
            <a:r>
              <a:rPr lang="en-US" sz="2400" dirty="0"/>
              <a:t>Agree on </a:t>
            </a:r>
            <a:r>
              <a:rPr lang="en-US" sz="2400" b="1" dirty="0"/>
              <a:t>three</a:t>
            </a:r>
            <a:r>
              <a:rPr lang="en-US" sz="2400" dirty="0"/>
              <a:t> classroom rules that could help all class members achieve their aims/ goals for the OCSa course. </a:t>
            </a:r>
            <a:endParaRPr lang="en-GB" sz="2400" dirty="0"/>
          </a:p>
          <a:p>
            <a:pPr lvl="1"/>
            <a:endParaRPr lang="en-US" sz="2400" dirty="0"/>
          </a:p>
        </p:txBody>
      </p:sp>
      <p:pic>
        <p:nvPicPr>
          <p:cNvPr id="11" name="Picture 10" descr="Icon&#10;&#10;Description automatically generated">
            <a:extLst>
              <a:ext uri="{FF2B5EF4-FFF2-40B4-BE49-F238E27FC236}">
                <a16:creationId xmlns:a16="http://schemas.microsoft.com/office/drawing/2014/main" id="{4A5841AC-2363-4AE7-A614-C1F1FDC434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0495" y="499120"/>
            <a:ext cx="761770" cy="1232969"/>
          </a:xfrm>
          <a:prstGeom prst="rect">
            <a:avLst/>
          </a:prstGeom>
        </p:spPr>
      </p:pic>
      <p:sp>
        <p:nvSpPr>
          <p:cNvPr id="2" name="TextBox 1">
            <a:extLst>
              <a:ext uri="{FF2B5EF4-FFF2-40B4-BE49-F238E27FC236}">
                <a16:creationId xmlns:a16="http://schemas.microsoft.com/office/drawing/2014/main" id="{E43B9A60-D48D-E6B5-83E8-CDE47B98C1A1}"/>
              </a:ext>
            </a:extLst>
          </p:cNvPr>
          <p:cNvSpPr txBox="1"/>
          <p:nvPr/>
        </p:nvSpPr>
        <p:spPr>
          <a:xfrm>
            <a:off x="856139" y="4149080"/>
            <a:ext cx="10260442" cy="1881734"/>
          </a:xfrm>
          <a:prstGeom prst="rect">
            <a:avLst/>
          </a:prstGeom>
          <a:noFill/>
        </p:spPr>
        <p:txBody>
          <a:bodyPr wrap="square" rtlCol="0">
            <a:spAutoFit/>
          </a:bodyPr>
          <a:lstStyle/>
          <a:p>
            <a:pPr marL="285750" indent="-285750">
              <a:buFont typeface="Arial" panose="020B0604020202020204" pitchFamily="34" charset="0"/>
              <a:buChar char="•"/>
            </a:pPr>
            <a:r>
              <a:rPr lang="en-US" sz="2400" dirty="0"/>
              <a:t>Make sure you use the structure and language for starting a group discussion studied in today’s class.</a:t>
            </a:r>
          </a:p>
          <a:p>
            <a:pPr marL="285750" indent="-285750">
              <a:lnSpc>
                <a:spcPct val="150000"/>
              </a:lnSpc>
              <a:buFont typeface="Arial" panose="020B0604020202020204" pitchFamily="34" charset="0"/>
              <a:buChar char="•"/>
            </a:pPr>
            <a:r>
              <a:rPr lang="en-US" sz="2400" dirty="0"/>
              <a:t>Try to use all of the time, and make sure you complete the task.</a:t>
            </a:r>
          </a:p>
          <a:p>
            <a:pPr marL="285750" indent="-285750">
              <a:lnSpc>
                <a:spcPct val="150000"/>
              </a:lnSpc>
              <a:buFont typeface="Arial" panose="020B0604020202020204" pitchFamily="34" charset="0"/>
              <a:buChar char="•"/>
            </a:pPr>
            <a:r>
              <a:rPr lang="en-US" sz="2400" dirty="0"/>
              <a:t>Give all group members a chance to speak.</a:t>
            </a:r>
          </a:p>
        </p:txBody>
      </p:sp>
      <p:sp>
        <p:nvSpPr>
          <p:cNvPr id="4" name="Text Box 3">
            <a:extLst>
              <a:ext uri="{FF2B5EF4-FFF2-40B4-BE49-F238E27FC236}">
                <a16:creationId xmlns:a16="http://schemas.microsoft.com/office/drawing/2014/main" id="{DFE4055E-4B2C-CFAB-C6E4-945579E8E19C}"/>
              </a:ext>
            </a:extLst>
          </p:cNvPr>
          <p:cNvSpPr txBox="1">
            <a:spLocks noChangeArrowheads="1"/>
          </p:cNvSpPr>
          <p:nvPr/>
        </p:nvSpPr>
        <p:spPr bwMode="auto">
          <a:xfrm>
            <a:off x="2601521" y="316662"/>
            <a:ext cx="7922467" cy="48472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Discussion focus: </a:t>
            </a:r>
            <a:r>
              <a:rPr lang="en-GB" altLang="en-US" sz="2400" dirty="0">
                <a:solidFill>
                  <a:srgbClr val="000000"/>
                </a:solidFill>
                <a:latin typeface="Verdana" panose="020B0604030504040204" pitchFamily="34" charset="0"/>
              </a:rPr>
              <a:t>Classroom rules</a:t>
            </a:r>
            <a:endParaRPr lang="en-US" altLang="en-US" sz="2800" dirty="0">
              <a:latin typeface="Arial" panose="020B0604020202020204" pitchFamily="34" charset="0"/>
            </a:endParaRPr>
          </a:p>
        </p:txBody>
      </p:sp>
    </p:spTree>
    <p:extLst>
      <p:ext uri="{BB962C8B-B14F-4D97-AF65-F5344CB8AC3E}">
        <p14:creationId xmlns:p14="http://schemas.microsoft.com/office/powerpoint/2010/main" val="887436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1280" y="1340768"/>
            <a:ext cx="10527301" cy="667271"/>
          </a:xfrm>
          <a:noFill/>
        </p:spPr>
        <p:txBody>
          <a:bodyPr>
            <a:normAutofit/>
          </a:bodyPr>
          <a:lstStyle/>
          <a:p>
            <a:pPr marL="0" indent="0">
              <a:buNone/>
            </a:pPr>
            <a:r>
              <a:rPr lang="en-US" sz="2400" dirty="0"/>
              <a:t>Reflect on your group discussion and answer the questions below. </a:t>
            </a:r>
            <a:endParaRPr lang="en-US" sz="2000" dirty="0"/>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Discussion focus:</a:t>
              </a:r>
              <a:r>
                <a:rPr lang="en-GB" altLang="en-US" sz="2400" dirty="0">
                  <a:solidFill>
                    <a:srgbClr val="000000"/>
                  </a:solidFill>
                  <a:latin typeface="Verdana" panose="020B0604030504040204" pitchFamily="34" charset="0"/>
                </a:rPr>
                <a:t> Reflection</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9"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2" name="Table 1"/>
          <p:cNvGraphicFramePr>
            <a:graphicFrameLocks noGrp="1"/>
          </p:cNvGraphicFramePr>
          <p:nvPr>
            <p:extLst>
              <p:ext uri="{D42A27DB-BD31-4B8C-83A1-F6EECF244321}">
                <p14:modId xmlns:p14="http://schemas.microsoft.com/office/powerpoint/2010/main" val="2262850086"/>
              </p:ext>
            </p:extLst>
          </p:nvPr>
        </p:nvGraphicFramePr>
        <p:xfrm>
          <a:off x="812981" y="2348880"/>
          <a:ext cx="9422928" cy="2556024"/>
        </p:xfrm>
        <a:graphic>
          <a:graphicData uri="http://schemas.openxmlformats.org/drawingml/2006/table">
            <a:tbl>
              <a:tblPr firstRow="1" bandRow="1">
                <a:tableStyleId>{2D5ABB26-0587-4C30-8999-92F81FD0307C}</a:tableStyleId>
              </a:tblPr>
              <a:tblGrid>
                <a:gridCol w="6095457">
                  <a:extLst>
                    <a:ext uri="{9D8B030D-6E8A-4147-A177-3AD203B41FA5}">
                      <a16:colId xmlns:a16="http://schemas.microsoft.com/office/drawing/2014/main" val="1896607344"/>
                    </a:ext>
                  </a:extLst>
                </a:gridCol>
                <a:gridCol w="1085241">
                  <a:extLst>
                    <a:ext uri="{9D8B030D-6E8A-4147-A177-3AD203B41FA5}">
                      <a16:colId xmlns:a16="http://schemas.microsoft.com/office/drawing/2014/main" val="475061600"/>
                    </a:ext>
                  </a:extLst>
                </a:gridCol>
                <a:gridCol w="1168721">
                  <a:extLst>
                    <a:ext uri="{9D8B030D-6E8A-4147-A177-3AD203B41FA5}">
                      <a16:colId xmlns:a16="http://schemas.microsoft.com/office/drawing/2014/main" val="3097158323"/>
                    </a:ext>
                  </a:extLst>
                </a:gridCol>
                <a:gridCol w="1073509">
                  <a:extLst>
                    <a:ext uri="{9D8B030D-6E8A-4147-A177-3AD203B41FA5}">
                      <a16:colId xmlns:a16="http://schemas.microsoft.com/office/drawing/2014/main" val="3776341481"/>
                    </a:ext>
                  </a:extLst>
                </a:gridCol>
              </a:tblGrid>
              <a:tr h="421455">
                <a:tc>
                  <a:txBody>
                    <a:bodyPr/>
                    <a:lstStyle/>
                    <a:p>
                      <a:endParaRPr lang="en-GB" sz="2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bg1"/>
                          </a:solidFill>
                        </a:rPr>
                        <a:t>Yes</a:t>
                      </a:r>
                      <a:endParaRPr lang="en-GB" sz="20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2000" b="1" dirty="0">
                          <a:solidFill>
                            <a:schemeClr val="bg1"/>
                          </a:solidFill>
                        </a:rPr>
                        <a:t>Partly</a:t>
                      </a:r>
                      <a:endParaRPr lang="en-GB" sz="20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2000" b="1" dirty="0">
                          <a:solidFill>
                            <a:schemeClr val="bg1"/>
                          </a:solidFill>
                        </a:rPr>
                        <a:t>No</a:t>
                      </a:r>
                      <a:endParaRPr lang="en-GB" sz="20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567738933"/>
                  </a:ext>
                </a:extLst>
              </a:tr>
              <a:tr h="421455">
                <a:tc>
                  <a:txBody>
                    <a:bodyPr/>
                    <a:lstStyle/>
                    <a:p>
                      <a:r>
                        <a:rPr lang="en-GB" sz="2000" dirty="0"/>
                        <a:t>Did everyone participate?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9321612"/>
                  </a:ext>
                </a:extLst>
              </a:tr>
              <a:tr h="750168">
                <a:tc>
                  <a:txBody>
                    <a:bodyPr/>
                    <a:lstStyle/>
                    <a:p>
                      <a:r>
                        <a:rPr lang="en-GB" sz="2000" dirty="0"/>
                        <a:t>Did you use all the time and complete the task?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7910164"/>
                  </a:ext>
                </a:extLst>
              </a:tr>
              <a:tr h="927201">
                <a:tc>
                  <a:txBody>
                    <a:bodyPr/>
                    <a:lstStyle/>
                    <a:p>
                      <a:r>
                        <a:rPr lang="en-US" sz="2000" dirty="0"/>
                        <a:t>Did you have a clear structure at the start of the discussion?</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3653399"/>
                  </a:ext>
                </a:extLst>
              </a:tr>
            </a:tbl>
          </a:graphicData>
        </a:graphic>
      </p:graphicFrame>
      <p:sp>
        <p:nvSpPr>
          <p:cNvPr id="5" name="Rectangle 4"/>
          <p:cNvSpPr/>
          <p:nvPr/>
        </p:nvSpPr>
        <p:spPr>
          <a:xfrm>
            <a:off x="801280" y="5157192"/>
            <a:ext cx="9446330" cy="707886"/>
          </a:xfrm>
          <a:prstGeom prst="rect">
            <a:avLst/>
          </a:prstGeom>
          <a:ln>
            <a:solidFill>
              <a:schemeClr val="tx1"/>
            </a:solidFill>
          </a:ln>
        </p:spPr>
        <p:txBody>
          <a:bodyPr wrap="square">
            <a:spAutoFit/>
          </a:bodyPr>
          <a:lstStyle/>
          <a:p>
            <a:r>
              <a:rPr lang="en-US" sz="2000" dirty="0"/>
              <a:t>Which signposting phrases did you use?</a:t>
            </a:r>
            <a:endParaRPr lang="en-GB" sz="2000" dirty="0"/>
          </a:p>
          <a:p>
            <a:r>
              <a:rPr lang="en-GB" sz="2000" dirty="0"/>
              <a:t>What could you do to improve your future discussions?</a:t>
            </a:r>
          </a:p>
        </p:txBody>
      </p:sp>
    </p:spTree>
    <p:extLst>
      <p:ext uri="{BB962C8B-B14F-4D97-AF65-F5344CB8AC3E}">
        <p14:creationId xmlns:p14="http://schemas.microsoft.com/office/powerpoint/2010/main" val="5667309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384" y="1484784"/>
            <a:ext cx="10515600" cy="4351338"/>
          </a:xfrm>
          <a:noFill/>
        </p:spPr>
        <p:txBody>
          <a:bodyPr>
            <a:normAutofit/>
          </a:bodyPr>
          <a:lstStyle/>
          <a:p>
            <a:pPr marL="0" indent="0">
              <a:spcBef>
                <a:spcPts val="1800"/>
              </a:spcBef>
              <a:spcAft>
                <a:spcPts val="1800"/>
              </a:spcAft>
              <a:buNone/>
            </a:pPr>
            <a:r>
              <a:rPr lang="en-US" dirty="0"/>
              <a:t>As a class, vote on the </a:t>
            </a:r>
            <a:r>
              <a:rPr lang="en-US" b="1" dirty="0"/>
              <a:t>three</a:t>
            </a:r>
            <a:r>
              <a:rPr lang="en-US" dirty="0"/>
              <a:t> most popular rules from the discussion.</a:t>
            </a:r>
          </a:p>
          <a:p>
            <a:pPr marL="0" indent="0">
              <a:spcBef>
                <a:spcPts val="1800"/>
              </a:spcBef>
              <a:spcAft>
                <a:spcPts val="1800"/>
              </a:spcAft>
              <a:buNone/>
            </a:pPr>
            <a:r>
              <a:rPr lang="en-US" b="1" dirty="0"/>
              <a:t>These are your class rules for the semester!!!!</a:t>
            </a:r>
            <a:endParaRPr lang="en-US" dirty="0"/>
          </a:p>
        </p:txBody>
      </p:sp>
      <p:sp>
        <p:nvSpPr>
          <p:cNvPr id="7" name="Rectangle 4"/>
          <p:cNvSpPr>
            <a:spLocks noChangeArrowheads="1"/>
          </p:cNvSpPr>
          <p:nvPr/>
        </p:nvSpPr>
        <p:spPr bwMode="auto">
          <a:xfrm>
            <a:off x="2567614" y="765364"/>
            <a:ext cx="7956374" cy="72043"/>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pic>
        <p:nvPicPr>
          <p:cNvPr id="8"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5" name="Picture 4">
            <a:extLst>
              <a:ext uri="{FF2B5EF4-FFF2-40B4-BE49-F238E27FC236}">
                <a16:creationId xmlns:a16="http://schemas.microsoft.com/office/drawing/2014/main" id="{299801F7-4C40-1F05-FDBF-DE12A1FDAF26}"/>
              </a:ext>
            </a:extLst>
          </p:cNvPr>
          <p:cNvPicPr>
            <a:picLocks noChangeAspect="1"/>
          </p:cNvPicPr>
          <p:nvPr/>
        </p:nvPicPr>
        <p:blipFill>
          <a:blip r:embed="rId3"/>
          <a:stretch>
            <a:fillRect/>
          </a:stretch>
        </p:blipFill>
        <p:spPr>
          <a:xfrm>
            <a:off x="8760296" y="3861048"/>
            <a:ext cx="3158480" cy="3158480"/>
          </a:xfrm>
          <a:prstGeom prst="rect">
            <a:avLst/>
          </a:prstGeom>
        </p:spPr>
      </p:pic>
      <p:sp>
        <p:nvSpPr>
          <p:cNvPr id="2" name="Text Box 3">
            <a:extLst>
              <a:ext uri="{FF2B5EF4-FFF2-40B4-BE49-F238E27FC236}">
                <a16:creationId xmlns:a16="http://schemas.microsoft.com/office/drawing/2014/main" id="{35FE09AC-94EB-4527-2F37-2CCA2F81A404}"/>
              </a:ext>
            </a:extLst>
          </p:cNvPr>
          <p:cNvSpPr txBox="1">
            <a:spLocks noChangeArrowheads="1"/>
          </p:cNvSpPr>
          <p:nvPr/>
        </p:nvSpPr>
        <p:spPr bwMode="auto">
          <a:xfrm>
            <a:off x="2601517" y="279885"/>
            <a:ext cx="7922467" cy="48472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Discussion focus: </a:t>
            </a:r>
            <a:r>
              <a:rPr lang="en-GB" altLang="en-US" sz="2400" dirty="0">
                <a:solidFill>
                  <a:srgbClr val="000000"/>
                </a:solidFill>
                <a:latin typeface="Verdana" panose="020B0604030504040204" pitchFamily="34" charset="0"/>
              </a:rPr>
              <a:t>Classroom rules</a:t>
            </a:r>
            <a:endParaRPr lang="en-US" altLang="en-US" sz="2800" dirty="0">
              <a:latin typeface="Arial" panose="020B0604020202020204" pitchFamily="34" charset="0"/>
            </a:endParaRPr>
          </a:p>
        </p:txBody>
      </p:sp>
    </p:spTree>
    <p:extLst>
      <p:ext uri="{BB962C8B-B14F-4D97-AF65-F5344CB8AC3E}">
        <p14:creationId xmlns:p14="http://schemas.microsoft.com/office/powerpoint/2010/main" val="34106313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4"/>
          <p:cNvGraphicFramePr>
            <a:graphicFrameLocks/>
          </p:cNvGraphicFramePr>
          <p:nvPr>
            <p:extLst>
              <p:ext uri="{D42A27DB-BD31-4B8C-83A1-F6EECF244321}">
                <p14:modId xmlns:p14="http://schemas.microsoft.com/office/powerpoint/2010/main" val="1831646358"/>
              </p:ext>
            </p:extLst>
          </p:nvPr>
        </p:nvGraphicFramePr>
        <p:xfrm>
          <a:off x="731404" y="1476681"/>
          <a:ext cx="10729192" cy="2736304"/>
        </p:xfrm>
        <a:graphic>
          <a:graphicData uri="http://schemas.openxmlformats.org/drawingml/2006/table">
            <a:tbl>
              <a:tblPr firstRow="1" bandRow="1">
                <a:tableStyleId>{5940675A-B579-460E-94D1-54222C63F5DA}</a:tableStyleId>
              </a:tblPr>
              <a:tblGrid>
                <a:gridCol w="2182209">
                  <a:extLst>
                    <a:ext uri="{9D8B030D-6E8A-4147-A177-3AD203B41FA5}">
                      <a16:colId xmlns:a16="http://schemas.microsoft.com/office/drawing/2014/main" val="2008940339"/>
                    </a:ext>
                  </a:extLst>
                </a:gridCol>
                <a:gridCol w="8546983">
                  <a:extLst>
                    <a:ext uri="{9D8B030D-6E8A-4147-A177-3AD203B41FA5}">
                      <a16:colId xmlns:a16="http://schemas.microsoft.com/office/drawing/2014/main" val="2859638879"/>
                    </a:ext>
                  </a:extLst>
                </a:gridCol>
              </a:tblGrid>
              <a:tr h="55390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Due</a:t>
                      </a:r>
                    </a:p>
                  </a:txBody>
                  <a:tcPr anchor="ctr">
                    <a:solidFill>
                      <a:schemeClr val="bg1"/>
                    </a:solidFill>
                  </a:tcPr>
                </a:tc>
                <a:tc>
                  <a:txBody>
                    <a:bodyPr/>
                    <a:lstStyle/>
                    <a:p>
                      <a:pPr marL="0" marR="0" lvl="0" indent="0" algn="ctr" defTabSz="685800" rtl="0" eaLnBrk="1" fontAlgn="auto" latinLnBrk="0" hangingPunct="1">
                        <a:lnSpc>
                          <a:spcPct val="115000"/>
                        </a:lnSpc>
                        <a:spcBef>
                          <a:spcPts val="0"/>
                        </a:spcBef>
                        <a:spcAft>
                          <a:spcPts val="0"/>
                        </a:spcAft>
                        <a:buClrTx/>
                        <a:buSzTx/>
                        <a:buFont typeface="Arial" panose="020B0604020202020204" pitchFamily="34" charset="0"/>
                        <a:buNone/>
                        <a:tabLst/>
                        <a:defRPr/>
                      </a:pPr>
                      <a:r>
                        <a:rPr lang="en-US" sz="2400" b="1" dirty="0">
                          <a:solidFill>
                            <a:schemeClr val="tx1"/>
                          </a:solidFill>
                          <a:effectLst/>
                          <a:latin typeface="+mn-lt"/>
                          <a:ea typeface="SimSun" panose="02010600030101010101" pitchFamily="2" charset="-122"/>
                          <a:cs typeface="Arial" panose="020B0604020202020204" pitchFamily="34" charset="0"/>
                        </a:rPr>
                        <a:t>Task</a:t>
                      </a:r>
                    </a:p>
                  </a:txBody>
                  <a:tcPr anchor="ctr">
                    <a:solidFill>
                      <a:schemeClr val="bg1"/>
                    </a:solidFill>
                  </a:tcPr>
                </a:tc>
                <a:extLst>
                  <a:ext uri="{0D108BD9-81ED-4DB2-BD59-A6C34878D82A}">
                    <a16:rowId xmlns:a16="http://schemas.microsoft.com/office/drawing/2014/main" val="2323099356"/>
                  </a:ext>
                </a:extLst>
              </a:tr>
              <a:tr h="218240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Lesson 2.1</a:t>
                      </a:r>
                    </a:p>
                  </a:txBody>
                  <a:tcPr anchor="ctr">
                    <a:solidFill>
                      <a:srgbClr val="264177"/>
                    </a:solidFill>
                  </a:tcPr>
                </a:tc>
                <a:tc>
                  <a:txBody>
                    <a:bodyPr/>
                    <a:lstStyle/>
                    <a:p>
                      <a:r>
                        <a:rPr lang="en-US" sz="2400" kern="1200" dirty="0">
                          <a:solidFill>
                            <a:schemeClr val="tx1"/>
                          </a:solidFill>
                          <a:effectLst/>
                          <a:latin typeface="+mn-lt"/>
                          <a:ea typeface="+mn-ea"/>
                          <a:cs typeface="+mn-cs"/>
                        </a:rPr>
                        <a:t>Complete</a:t>
                      </a:r>
                      <a:r>
                        <a:rPr lang="en-US" sz="2400" kern="1200" baseline="0" dirty="0">
                          <a:solidFill>
                            <a:schemeClr val="tx1"/>
                          </a:solidFill>
                          <a:effectLst/>
                          <a:latin typeface="+mn-lt"/>
                          <a:ea typeface="+mn-ea"/>
                          <a:cs typeface="+mn-cs"/>
                        </a:rPr>
                        <a:t> the ‘</a:t>
                      </a:r>
                      <a:r>
                        <a:rPr lang="en-US" sz="2400" i="1" kern="1200" baseline="0" dirty="0">
                          <a:solidFill>
                            <a:schemeClr val="tx1"/>
                          </a:solidFill>
                          <a:effectLst/>
                          <a:latin typeface="+mn-lt"/>
                          <a:ea typeface="+mn-ea"/>
                          <a:cs typeface="+mn-cs"/>
                        </a:rPr>
                        <a:t>OCSa Pronunciation Quiz</a:t>
                      </a:r>
                      <a:r>
                        <a:rPr lang="en-US" sz="2400" i="0" kern="1200" baseline="0" dirty="0">
                          <a:solidFill>
                            <a:schemeClr val="tx1"/>
                          </a:solidFill>
                          <a:effectLst/>
                          <a:latin typeface="+mn-lt"/>
                          <a:ea typeface="+mn-ea"/>
                          <a:cs typeface="+mn-cs"/>
                        </a:rPr>
                        <a:t>’</a:t>
                      </a:r>
                      <a:r>
                        <a:rPr lang="en-US" sz="2400" i="1" kern="1200" baseline="0" dirty="0">
                          <a:solidFill>
                            <a:schemeClr val="tx1"/>
                          </a:solidFill>
                          <a:effectLst/>
                          <a:latin typeface="+mn-lt"/>
                          <a:ea typeface="+mn-ea"/>
                          <a:cs typeface="+mn-cs"/>
                        </a:rPr>
                        <a:t> </a:t>
                      </a:r>
                      <a:r>
                        <a:rPr lang="en-US" sz="2400" i="0" kern="1200" baseline="0" dirty="0">
                          <a:solidFill>
                            <a:schemeClr val="tx1"/>
                          </a:solidFill>
                          <a:effectLst/>
                          <a:latin typeface="+mn-lt"/>
                          <a:ea typeface="+mn-ea"/>
                          <a:cs typeface="+mn-cs"/>
                        </a:rPr>
                        <a:t>in your </a:t>
                      </a:r>
                      <a:r>
                        <a:rPr lang="en-US" sz="2400" b="1" i="0" u="none" kern="1200" baseline="0" dirty="0">
                          <a:solidFill>
                            <a:schemeClr val="tx1"/>
                          </a:solidFill>
                          <a:effectLst/>
                          <a:latin typeface="+mn-lt"/>
                          <a:ea typeface="+mn-ea"/>
                          <a:cs typeface="+mn-cs"/>
                        </a:rPr>
                        <a:t>Class Workbook</a:t>
                      </a:r>
                      <a:r>
                        <a:rPr lang="en-US" sz="2400" i="0" kern="1200" baseline="0" dirty="0">
                          <a:solidFill>
                            <a:schemeClr val="tx1"/>
                          </a:solidFill>
                          <a:effectLst/>
                          <a:latin typeface="+mn-lt"/>
                          <a:ea typeface="+mn-ea"/>
                          <a:cs typeface="+mn-cs"/>
                        </a:rPr>
                        <a:t>, check your answers with the </a:t>
                      </a:r>
                      <a:r>
                        <a:rPr lang="en-US" sz="2400" i="1" kern="1200" baseline="0" dirty="0">
                          <a:solidFill>
                            <a:schemeClr val="tx1"/>
                          </a:solidFill>
                          <a:effectLst/>
                          <a:latin typeface="+mn-lt"/>
                          <a:ea typeface="+mn-ea"/>
                          <a:cs typeface="+mn-cs"/>
                        </a:rPr>
                        <a:t>OCSa Pronunciation Quiz (ANSWERS</a:t>
                      </a:r>
                      <a:r>
                        <a:rPr lang="en-US" sz="2400" i="0" kern="1200" baseline="0" dirty="0">
                          <a:solidFill>
                            <a:schemeClr val="tx1"/>
                          </a:solidFill>
                          <a:effectLst/>
                          <a:latin typeface="+mn-lt"/>
                          <a:ea typeface="+mn-ea"/>
                          <a:cs typeface="+mn-cs"/>
                        </a:rPr>
                        <a:t>) document on the </a:t>
                      </a:r>
                      <a:r>
                        <a:rPr lang="en-US" sz="2400" b="1" i="0" kern="1200" baseline="0" dirty="0">
                          <a:solidFill>
                            <a:schemeClr val="tx1"/>
                          </a:solidFill>
                          <a:effectLst/>
                          <a:latin typeface="+mn-lt"/>
                          <a:ea typeface="+mn-ea"/>
                          <a:cs typeface="+mn-cs"/>
                        </a:rPr>
                        <a:t>OCSa Moodle </a:t>
                      </a:r>
                      <a:r>
                        <a:rPr lang="en-US" sz="2400" i="0" kern="1200" baseline="0" dirty="0">
                          <a:solidFill>
                            <a:schemeClr val="tx1"/>
                          </a:solidFill>
                          <a:effectLst/>
                          <a:latin typeface="+mn-lt"/>
                          <a:ea typeface="+mn-ea"/>
                          <a:cs typeface="+mn-cs"/>
                        </a:rPr>
                        <a:t>page. </a:t>
                      </a:r>
                    </a:p>
                    <a:p>
                      <a:endParaRPr lang="en-US" sz="2400" i="0" kern="1200" baseline="0" dirty="0">
                        <a:solidFill>
                          <a:schemeClr val="tx1"/>
                        </a:solidFill>
                        <a:effectLst/>
                        <a:latin typeface="+mn-lt"/>
                        <a:ea typeface="+mn-ea"/>
                        <a:cs typeface="+mn-cs"/>
                      </a:endParaRPr>
                    </a:p>
                    <a:p>
                      <a:r>
                        <a:rPr lang="en-US" sz="2400" i="0" kern="1200" baseline="0" dirty="0">
                          <a:solidFill>
                            <a:schemeClr val="tx1"/>
                          </a:solidFill>
                          <a:effectLst/>
                          <a:latin typeface="+mn-lt"/>
                          <a:ea typeface="+mn-ea"/>
                          <a:cs typeface="+mn-cs"/>
                        </a:rPr>
                        <a:t>Be ready to discuss your results in class.</a:t>
                      </a:r>
                    </a:p>
                  </a:txBody>
                  <a:tcPr anchor="ctr">
                    <a:solidFill>
                      <a:schemeClr val="bg1"/>
                    </a:solidFill>
                  </a:tcPr>
                </a:tc>
                <a:extLst>
                  <a:ext uri="{0D108BD9-81ED-4DB2-BD59-A6C34878D82A}">
                    <a16:rowId xmlns:a16="http://schemas.microsoft.com/office/drawing/2014/main" val="3450220590"/>
                  </a:ext>
                </a:extLst>
              </a:tr>
            </a:tbl>
          </a:graphicData>
        </a:graphic>
      </p:graphicFrame>
      <p:grpSp>
        <p:nvGrpSpPr>
          <p:cNvPr id="5" name="Group 2"/>
          <p:cNvGrpSpPr>
            <a:grpSpLocks/>
          </p:cNvGrpSpPr>
          <p:nvPr/>
        </p:nvGrpSpPr>
        <p:grpSpPr bwMode="auto">
          <a:xfrm>
            <a:off x="2639616" y="279885"/>
            <a:ext cx="7956376" cy="556827"/>
            <a:chOff x="103092947" y="106166598"/>
            <a:chExt cx="6633628" cy="556506"/>
          </a:xfrm>
        </p:grpSpPr>
        <p:sp>
          <p:nvSpPr>
            <p:cNvPr id="6"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Homework</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 name="Picture 9"/>
          <p:cNvPicPr>
            <a:picLocks noChangeAspect="1"/>
          </p:cNvPicPr>
          <p:nvPr/>
        </p:nvPicPr>
        <p:blipFill>
          <a:blip r:embed="rId3"/>
          <a:stretch>
            <a:fillRect/>
          </a:stretch>
        </p:blipFill>
        <p:spPr>
          <a:xfrm>
            <a:off x="8984062" y="4995615"/>
            <a:ext cx="2476534" cy="1323439"/>
          </a:xfrm>
          <a:prstGeom prst="rect">
            <a:avLst/>
          </a:prstGeom>
          <a:ln>
            <a:noFill/>
          </a:ln>
          <a:effectLst>
            <a:softEdge rad="112500"/>
          </a:effectLst>
        </p:spPr>
      </p:pic>
      <p:sp>
        <p:nvSpPr>
          <p:cNvPr id="3" name="Rectangle 2"/>
          <p:cNvSpPr/>
          <p:nvPr/>
        </p:nvSpPr>
        <p:spPr>
          <a:xfrm>
            <a:off x="731404" y="5013272"/>
            <a:ext cx="8172908" cy="1323439"/>
          </a:xfrm>
          <a:prstGeom prst="rect">
            <a:avLst/>
          </a:prstGeom>
          <a:ln>
            <a:solidFill>
              <a:srgbClr val="002060"/>
            </a:solidFill>
            <a:prstDash val="lgDash"/>
          </a:ln>
        </p:spPr>
        <p:txBody>
          <a:bodyPr wrap="square">
            <a:spAutoFit/>
          </a:bodyPr>
          <a:lstStyle/>
          <a:p>
            <a:r>
              <a:rPr lang="en-US" sz="2000" b="1" dirty="0"/>
              <a:t>Self-study</a:t>
            </a:r>
          </a:p>
          <a:p>
            <a:endParaRPr lang="en-GB" sz="2000" dirty="0"/>
          </a:p>
          <a:p>
            <a:r>
              <a:rPr lang="en-GB" sz="2000" dirty="0"/>
              <a:t>Watch the sample GD video on Moodle again focusing on the different stages of the discussion. </a:t>
            </a:r>
          </a:p>
        </p:txBody>
      </p:sp>
      <p:pic>
        <p:nvPicPr>
          <p:cNvPr id="4" name="Picture 6" descr="Book Generic Mixed icon">
            <a:extLst>
              <a:ext uri="{FF2B5EF4-FFF2-40B4-BE49-F238E27FC236}">
                <a16:creationId xmlns:a16="http://schemas.microsoft.com/office/drawing/2014/main" id="{A6DDF301-BC1B-14DC-9B94-478CAE9C48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16480" y="3212976"/>
            <a:ext cx="1228914" cy="1228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329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623392" y="1690689"/>
            <a:ext cx="9649072" cy="4351338"/>
          </a:xfrm>
          <a:noFill/>
        </p:spPr>
        <p:txBody>
          <a:bodyPr>
            <a:normAutofit/>
          </a:bodyPr>
          <a:lstStyle/>
          <a:p>
            <a:pPr marL="0" indent="0" algn="just">
              <a:buNone/>
            </a:pPr>
            <a:endParaRPr lang="en-US" sz="2400" dirty="0"/>
          </a:p>
          <a:p>
            <a:pPr marL="0" indent="0" algn="just">
              <a:buNone/>
            </a:pPr>
            <a:endParaRPr lang="en-US" sz="2400" dirty="0"/>
          </a:p>
          <a:p>
            <a:pPr marL="0" indent="0" algn="just">
              <a:buNone/>
            </a:pPr>
            <a:r>
              <a:rPr lang="en-US" sz="2400" dirty="0"/>
              <a:t>With your partner, think of </a:t>
            </a:r>
            <a:r>
              <a:rPr lang="en-US" sz="2400" b="1" dirty="0"/>
              <a:t>two</a:t>
            </a:r>
            <a:r>
              <a:rPr lang="en-US" sz="2400" dirty="0"/>
              <a:t> questions to ask your OCSa tutor so you can get to know him/her better.</a:t>
            </a:r>
          </a:p>
          <a:p>
            <a:pPr marL="0" indent="0" algn="just">
              <a:buNone/>
            </a:pPr>
            <a:endParaRPr lang="en-US" sz="2400" dirty="0"/>
          </a:p>
          <a:p>
            <a:pPr marL="0" indent="0" algn="just">
              <a:buNone/>
            </a:pPr>
            <a:r>
              <a:rPr lang="en-US" sz="2400" dirty="0"/>
              <a:t>Choose your </a:t>
            </a:r>
            <a:r>
              <a:rPr lang="en-US" sz="2400" dirty="0" err="1"/>
              <a:t>favourite</a:t>
            </a:r>
            <a:r>
              <a:rPr lang="en-US" sz="2400" dirty="0"/>
              <a:t> question and ask when it is your pair’s turn! </a:t>
            </a:r>
            <a:endParaRPr lang="en-US" sz="1800" dirty="0"/>
          </a:p>
        </p:txBody>
      </p:sp>
      <p:grpSp>
        <p:nvGrpSpPr>
          <p:cNvPr id="7" name="Group 2"/>
          <p:cNvGrpSpPr>
            <a:grpSpLocks/>
          </p:cNvGrpSpPr>
          <p:nvPr/>
        </p:nvGrpSpPr>
        <p:grpSpPr bwMode="auto">
          <a:xfrm>
            <a:off x="2567608" y="279885"/>
            <a:ext cx="7956376" cy="556827"/>
            <a:chOff x="103092947" y="106166598"/>
            <a:chExt cx="6633628" cy="556506"/>
          </a:xfrm>
        </p:grpSpPr>
        <p:sp>
          <p:nvSpPr>
            <p:cNvPr id="8"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Activity 2: </a:t>
              </a:r>
              <a:r>
                <a:rPr lang="en-GB" altLang="en-US" sz="2400" dirty="0">
                  <a:solidFill>
                    <a:srgbClr val="000000"/>
                  </a:solidFill>
                  <a:latin typeface="Verdana" panose="020B0604030504040204" pitchFamily="34" charset="0"/>
                </a:rPr>
                <a:t>Get to know your teacher</a:t>
              </a:r>
              <a:endParaRPr lang="en-US" altLang="en-US" sz="2800" dirty="0">
                <a:latin typeface="Arial" panose="020B0604020202020204" pitchFamily="34" charset="0"/>
              </a:endParaRPr>
            </a:p>
          </p:txBody>
        </p:sp>
        <p:sp>
          <p:nvSpPr>
            <p:cNvPr id="9"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3567877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275" y="96928"/>
            <a:ext cx="2423763" cy="721619"/>
          </a:xfrm>
          <a:solidFill>
            <a:schemeClr val="accent5">
              <a:lumMod val="50000"/>
            </a:schemeClr>
          </a:solidFill>
          <a:ln w="38100">
            <a:solidFill>
              <a:schemeClr val="bg1"/>
            </a:solidFill>
          </a:ln>
        </p:spPr>
        <p:txBody>
          <a:bodyPr/>
          <a:lstStyle/>
          <a:p>
            <a:pPr algn="ctr"/>
            <a:r>
              <a:rPr lang="en-US" b="1" dirty="0">
                <a:solidFill>
                  <a:schemeClr val="bg1"/>
                </a:solidFill>
                <a:latin typeface="Arial" panose="020B0604020202020204" pitchFamily="34" charset="0"/>
                <a:ea typeface="Verdana" panose="020B0604030504040204" pitchFamily="34" charset="0"/>
                <a:cs typeface="Arial" panose="020B0604020202020204" pitchFamily="34" charset="0"/>
              </a:rPr>
              <a:t>Week 1</a:t>
            </a:r>
          </a:p>
        </p:txBody>
      </p:sp>
      <p:sp>
        <p:nvSpPr>
          <p:cNvPr id="7" name="Rectangle 2"/>
          <p:cNvSpPr>
            <a:spLocks noChangeArrowheads="1"/>
          </p:cNvSpPr>
          <p:nvPr/>
        </p:nvSpPr>
        <p:spPr bwMode="auto">
          <a:xfrm>
            <a:off x="-2205458" y="-1489166"/>
            <a:ext cx="19394267" cy="1205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Content Placeholder 2"/>
          <p:cNvSpPr>
            <a:spLocks noGrp="1"/>
          </p:cNvSpPr>
          <p:nvPr>
            <p:ph idx="1"/>
          </p:nvPr>
        </p:nvSpPr>
        <p:spPr>
          <a:xfrm>
            <a:off x="105962" y="818547"/>
            <a:ext cx="11980076" cy="5670121"/>
          </a:xfrm>
          <a:solidFill>
            <a:schemeClr val="accent1">
              <a:lumMod val="50000"/>
            </a:schemeClr>
          </a:solidFill>
          <a:ln w="12700">
            <a:solidFill>
              <a:schemeClr val="tx1"/>
            </a:solidFill>
          </a:ln>
        </p:spPr>
        <p:txBody>
          <a:bodyPr>
            <a:normAutofit/>
          </a:bodyPr>
          <a:lstStyle/>
          <a:p>
            <a:pPr marL="0" indent="0">
              <a:buNone/>
            </a:pPr>
            <a:r>
              <a:rPr lang="en-US" dirty="0">
                <a:solidFill>
                  <a:schemeClr val="bg1"/>
                </a:solidFill>
                <a:latin typeface="Arial" panose="020B0604020202020204" pitchFamily="34" charset="0"/>
                <a:cs typeface="Arial" panose="020B0604020202020204" pitchFamily="34" charset="0"/>
              </a:rPr>
              <a:t>Extra resources for </a:t>
            </a:r>
            <a:r>
              <a:rPr lang="en-US" dirty="0" err="1">
                <a:solidFill>
                  <a:schemeClr val="bg1"/>
                </a:solidFill>
                <a:latin typeface="Arial" panose="020B0604020202020204" pitchFamily="34" charset="0"/>
                <a:cs typeface="Arial" panose="020B0604020202020204" pitchFamily="34" charset="0"/>
              </a:rPr>
              <a:t>OCSa</a:t>
            </a:r>
            <a:r>
              <a:rPr lang="en-US" dirty="0">
                <a:solidFill>
                  <a:schemeClr val="bg1"/>
                </a:solidFill>
                <a:latin typeface="Arial" panose="020B0604020202020204" pitchFamily="34" charset="0"/>
                <a:cs typeface="Arial" panose="020B0604020202020204" pitchFamily="34" charset="0"/>
              </a:rPr>
              <a:t> this week on the </a:t>
            </a:r>
            <a:r>
              <a:rPr lang="en-US" b="1" dirty="0">
                <a:solidFill>
                  <a:schemeClr val="accent2"/>
                </a:solidFill>
                <a:latin typeface="Arial" panose="020B0604020202020204" pitchFamily="34" charset="0"/>
                <a:cs typeface="Arial" panose="020B0604020202020204" pitchFamily="34" charset="0"/>
              </a:rPr>
              <a:t>Writing Lab Moodle </a:t>
            </a:r>
            <a:r>
              <a:rPr lang="en-US" dirty="0">
                <a:solidFill>
                  <a:schemeClr val="bg1"/>
                </a:solidFill>
                <a:latin typeface="Arial" panose="020B0604020202020204" pitchFamily="34" charset="0"/>
                <a:cs typeface="Arial" panose="020B0604020202020204" pitchFamily="34" charset="0"/>
              </a:rPr>
              <a:t>page:</a:t>
            </a:r>
          </a:p>
          <a:p>
            <a:r>
              <a:rPr lang="en-US" dirty="0">
                <a:solidFill>
                  <a:schemeClr val="bg1"/>
                </a:solidFill>
                <a:latin typeface="Arial" panose="020B0604020202020204" pitchFamily="34" charset="0"/>
                <a:cs typeface="Arial" panose="020B0604020202020204" pitchFamily="34" charset="0"/>
              </a:rPr>
              <a:t>Speaking </a:t>
            </a:r>
            <a:r>
              <a:rPr lang="en-US" dirty="0">
                <a:solidFill>
                  <a:schemeClr val="bg1"/>
                </a:solidFill>
                <a:latin typeface="Arial" panose="020B0604020202020204" pitchFamily="34" charset="0"/>
                <a:cs typeface="Arial" panose="020B0604020202020204" pitchFamily="34" charset="0"/>
                <a:sym typeface="Wingdings" panose="05000000000000000000" pitchFamily="2" charset="2"/>
              </a:rPr>
              <a:t> Group discussions</a:t>
            </a:r>
          </a:p>
          <a:p>
            <a:r>
              <a:rPr lang="en-US" dirty="0">
                <a:solidFill>
                  <a:schemeClr val="bg1"/>
                </a:solidFill>
                <a:latin typeface="Arial" panose="020B0604020202020204" pitchFamily="34" charset="0"/>
                <a:cs typeface="Arial" panose="020B0604020202020204" pitchFamily="34" charset="0"/>
              </a:rPr>
              <a:t>Speaking </a:t>
            </a:r>
            <a:r>
              <a:rPr lang="en-US" dirty="0">
                <a:solidFill>
                  <a:schemeClr val="bg1"/>
                </a:solidFill>
                <a:latin typeface="Arial" panose="020B0604020202020204" pitchFamily="34" charset="0"/>
                <a:cs typeface="Arial" panose="020B0604020202020204" pitchFamily="34" charset="0"/>
                <a:sym typeface="Wingdings" panose="05000000000000000000" pitchFamily="2" charset="2"/>
              </a:rPr>
              <a:t> Pronunciation </a:t>
            </a:r>
            <a:endParaRPr lang="en-US" dirty="0">
              <a:solidFill>
                <a:schemeClr val="bg1"/>
              </a:solidFill>
              <a:latin typeface="Arial" panose="020B0604020202020204" pitchFamily="34" charset="0"/>
              <a:cs typeface="Arial" panose="020B0604020202020204" pitchFamily="34" charset="0"/>
            </a:endParaRPr>
          </a:p>
          <a:p>
            <a:pPr>
              <a:buFont typeface="Wingdings" panose="05000000000000000000" pitchFamily="2" charset="2"/>
              <a:buChar char="§"/>
            </a:pPr>
            <a:endParaRPr lang="en-US" dirty="0">
              <a:solidFill>
                <a:schemeClr val="bg1"/>
              </a:solidFill>
              <a:latin typeface="Arial" panose="020B0604020202020204" pitchFamily="34" charset="0"/>
              <a:cs typeface="Arial" panose="020B0604020202020204" pitchFamily="34" charset="0"/>
            </a:endParaRPr>
          </a:p>
          <a:p>
            <a:pPr marL="0" indent="0">
              <a:buNone/>
            </a:pPr>
            <a:r>
              <a:rPr lang="en-US" b="1" dirty="0">
                <a:solidFill>
                  <a:schemeClr val="bg1"/>
                </a:solidFill>
                <a:latin typeface="Arial" panose="020B0604020202020204" pitchFamily="34" charset="0"/>
                <a:cs typeface="Arial" panose="020B0604020202020204" pitchFamily="34" charset="0"/>
              </a:rPr>
              <a:t>Next week:</a:t>
            </a:r>
          </a:p>
          <a:p>
            <a:r>
              <a:rPr lang="en-US" b="1" dirty="0" err="1">
                <a:solidFill>
                  <a:schemeClr val="bg1"/>
                </a:solidFill>
                <a:latin typeface="Arial" panose="020B0604020202020204" pitchFamily="34" charset="0"/>
                <a:cs typeface="Arial" panose="020B0604020202020204" pitchFamily="34" charset="0"/>
              </a:rPr>
              <a:t>Utalk</a:t>
            </a:r>
            <a:r>
              <a:rPr lang="en-US" dirty="0">
                <a:solidFill>
                  <a:schemeClr val="bg1"/>
                </a:solidFill>
                <a:latin typeface="Arial" panose="020B0604020202020204" pitchFamily="34" charset="0"/>
                <a:cs typeface="Arial" panose="020B0604020202020204" pitchFamily="34" charset="0"/>
              </a:rPr>
              <a:t> starts!  Your opportunity to practice group </a:t>
            </a:r>
          </a:p>
          <a:p>
            <a:pPr marL="0" indent="0">
              <a:buNone/>
            </a:pPr>
            <a:r>
              <a:rPr lang="en-US" dirty="0">
                <a:solidFill>
                  <a:schemeClr val="bg1"/>
                </a:solidFill>
                <a:latin typeface="Arial" panose="020B0604020202020204" pitchFamily="34" charset="0"/>
                <a:cs typeface="Arial" panose="020B0604020202020204" pitchFamily="34" charset="0"/>
              </a:rPr>
              <a:t>discussion in a relaxed and supportive environment.</a:t>
            </a:r>
          </a:p>
          <a:p>
            <a:r>
              <a:rPr lang="en-US" dirty="0">
                <a:solidFill>
                  <a:schemeClr val="bg1"/>
                </a:solidFill>
                <a:latin typeface="Arial" panose="020B0604020202020204" pitchFamily="34" charset="0"/>
                <a:cs typeface="Arial" panose="020B0604020202020204" pitchFamily="34" charset="0"/>
              </a:rPr>
              <a:t>PB 115, 1:00pm – 1:50pm.</a:t>
            </a:r>
          </a:p>
          <a:p>
            <a:r>
              <a:rPr lang="en-US" dirty="0">
                <a:solidFill>
                  <a:schemeClr val="bg1"/>
                </a:solidFill>
                <a:latin typeface="Arial" panose="020B0604020202020204" pitchFamily="34" charset="0"/>
                <a:cs typeface="Arial" panose="020B0604020202020204" pitchFamily="34" charset="0"/>
              </a:rPr>
              <a:t>Sign-up using the SPDPO credit system.</a:t>
            </a:r>
          </a:p>
          <a:p>
            <a:r>
              <a:rPr lang="en-US" dirty="0">
                <a:solidFill>
                  <a:schemeClr val="bg1"/>
                </a:solidFill>
                <a:latin typeface="Arial" panose="020B0604020202020204" pitchFamily="34" charset="0"/>
                <a:cs typeface="Arial" panose="020B0604020202020204" pitchFamily="34" charset="0"/>
              </a:rPr>
              <a:t>The topic is: ‘</a:t>
            </a:r>
            <a:r>
              <a:rPr lang="en-US" b="1" dirty="0">
                <a:solidFill>
                  <a:schemeClr val="bg1"/>
                </a:solidFill>
                <a:latin typeface="Arial" panose="020B0604020202020204" pitchFamily="34" charset="0"/>
                <a:cs typeface="Arial" panose="020B0604020202020204" pitchFamily="34" charset="0"/>
              </a:rPr>
              <a:t>The art of conversation</a:t>
            </a:r>
            <a:r>
              <a:rPr lang="en-US" dirty="0">
                <a:solidFill>
                  <a:schemeClr val="bg1"/>
                </a:solidFill>
                <a:latin typeface="Arial" panose="020B0604020202020204" pitchFamily="34" charset="0"/>
                <a:cs typeface="Arial" panose="020B0604020202020204" pitchFamily="34" charset="0"/>
              </a:rPr>
              <a:t>’.</a:t>
            </a:r>
          </a:p>
          <a:p>
            <a:pPr marL="0" indent="0">
              <a:buNone/>
            </a:pPr>
            <a:endParaRPr lang="en-US" dirty="0">
              <a:solidFill>
                <a:schemeClr val="bg1"/>
              </a:solidFill>
              <a:latin typeface="Arial" panose="020B0604020202020204" pitchFamily="34" charset="0"/>
              <a:cs typeface="Arial" panose="020B0604020202020204" pitchFamily="34" charset="0"/>
            </a:endParaRPr>
          </a:p>
          <a:p>
            <a:pPr marL="0" indent="0">
              <a:buNone/>
            </a:pPr>
            <a:endParaRPr lang="en-US" sz="3000" b="1" dirty="0">
              <a:solidFill>
                <a:schemeClr val="bg1"/>
              </a:solidFill>
              <a:latin typeface="Arial" panose="020B0604020202020204" pitchFamily="34" charset="0"/>
              <a:cs typeface="Arial" panose="020B0604020202020204" pitchFamily="34" charset="0"/>
            </a:endParaRPr>
          </a:p>
          <a:p>
            <a:pPr>
              <a:buFont typeface="Wingdings" panose="05000000000000000000" pitchFamily="2" charset="2"/>
              <a:buChar char="§"/>
            </a:pPr>
            <a:endParaRPr lang="en-US" sz="3000" b="1" dirty="0">
              <a:solidFill>
                <a:schemeClr val="bg1"/>
              </a:solidFill>
              <a:latin typeface="Arial" panose="020B0604020202020204" pitchFamily="34" charset="0"/>
              <a:cs typeface="Arial" panose="020B0604020202020204" pitchFamily="34" charset="0"/>
            </a:endParaRPr>
          </a:p>
          <a:p>
            <a:pPr marL="0" indent="0">
              <a:buNone/>
            </a:pPr>
            <a:endParaRPr lang="en-US" sz="2400" b="1" dirty="0">
              <a:solidFill>
                <a:schemeClr val="bg1"/>
              </a:solidFill>
              <a:latin typeface="Arial" panose="020B0604020202020204" pitchFamily="34" charset="0"/>
              <a:cs typeface="Arial" panose="020B0604020202020204" pitchFamily="34" charset="0"/>
            </a:endParaRPr>
          </a:p>
          <a:p>
            <a:pPr marL="0" indent="0">
              <a:buNone/>
            </a:pPr>
            <a:endParaRPr lang="en-US" sz="2400" b="1" dirty="0">
              <a:solidFill>
                <a:schemeClr val="bg1"/>
              </a:solidFill>
              <a:latin typeface="Arial" panose="020B0604020202020204" pitchFamily="34" charset="0"/>
              <a:cs typeface="Arial" panose="020B0604020202020204" pitchFamily="34" charset="0"/>
            </a:endParaRPr>
          </a:p>
          <a:p>
            <a:pPr marL="0" indent="0">
              <a:buNone/>
            </a:pPr>
            <a:endParaRPr lang="en-US" sz="2400" b="1" dirty="0">
              <a:solidFill>
                <a:schemeClr val="bg1"/>
              </a:solidFill>
              <a:latin typeface="Arial" panose="020B0604020202020204" pitchFamily="34" charset="0"/>
              <a:cs typeface="Arial" panose="020B0604020202020204" pitchFamily="34" charset="0"/>
            </a:endParaRPr>
          </a:p>
          <a:p>
            <a:pPr marL="0" indent="0">
              <a:buNone/>
            </a:pPr>
            <a:endParaRPr lang="en-US" sz="2400" b="1" dirty="0">
              <a:solidFill>
                <a:schemeClr val="bg1"/>
              </a:solidFill>
              <a:latin typeface="Arial" panose="020B0604020202020204" pitchFamily="34" charset="0"/>
              <a:cs typeface="Arial" panose="020B0604020202020204" pitchFamily="34" charset="0"/>
            </a:endParaRPr>
          </a:p>
          <a:p>
            <a:pPr marL="0" indent="0">
              <a:buNone/>
            </a:pPr>
            <a:endParaRPr lang="en-US" sz="2400" b="1" dirty="0">
              <a:solidFill>
                <a:schemeClr val="bg1"/>
              </a:solidFill>
              <a:latin typeface="Arial" panose="020B0604020202020204" pitchFamily="34" charset="0"/>
              <a:cs typeface="Arial" panose="020B0604020202020204" pitchFamily="34" charset="0"/>
            </a:endParaRPr>
          </a:p>
          <a:p>
            <a:pPr marL="0" indent="0" algn="r">
              <a:buNone/>
            </a:pPr>
            <a:endParaRPr lang="en-US" sz="3000" b="1" dirty="0">
              <a:latin typeface="Arial" panose="020B0604020202020204" pitchFamily="34" charset="0"/>
              <a:cs typeface="Arial" panose="020B0604020202020204" pitchFamily="34" charset="0"/>
            </a:endParaRPr>
          </a:p>
        </p:txBody>
      </p:sp>
      <p:sp>
        <p:nvSpPr>
          <p:cNvPr id="9" name="Rectangle 8"/>
          <p:cNvSpPr/>
          <p:nvPr/>
        </p:nvSpPr>
        <p:spPr>
          <a:xfrm>
            <a:off x="214604" y="6488668"/>
            <a:ext cx="4476546" cy="307777"/>
          </a:xfrm>
          <a:prstGeom prst="rect">
            <a:avLst/>
          </a:prstGeom>
        </p:spPr>
        <p:txBody>
          <a:bodyPr wrap="none">
            <a:spAutoFit/>
          </a:bodyPr>
          <a:lstStyle/>
          <a:p>
            <a:r>
              <a:rPr lang="en-US" sz="1400" dirty="0"/>
              <a:t>Centre for English Language Education CELE N048 AY 24-25</a:t>
            </a:r>
            <a:endParaRPr lang="en-GB" sz="1400" dirty="0"/>
          </a:p>
        </p:txBody>
      </p:sp>
      <p:pic>
        <p:nvPicPr>
          <p:cNvPr id="4" name="Picture 3">
            <a:extLst>
              <a:ext uri="{FF2B5EF4-FFF2-40B4-BE49-F238E27FC236}">
                <a16:creationId xmlns:a16="http://schemas.microsoft.com/office/drawing/2014/main" id="{712488BF-5DF9-43A7-B4F8-5B363561652B}"/>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5962" y="96928"/>
            <a:ext cx="4411716" cy="637625"/>
          </a:xfrm>
          <a:prstGeom prst="rect">
            <a:avLst/>
          </a:prstGeom>
        </p:spPr>
      </p:pic>
      <p:pic>
        <p:nvPicPr>
          <p:cNvPr id="5" name="Picture 4">
            <a:extLst>
              <a:ext uri="{FF2B5EF4-FFF2-40B4-BE49-F238E27FC236}">
                <a16:creationId xmlns:a16="http://schemas.microsoft.com/office/drawing/2014/main" id="{7B5ADBCB-507D-4077-83D7-F23BB0880511}"/>
              </a:ext>
            </a:extLst>
          </p:cNvPr>
          <p:cNvPicPr>
            <a:picLocks noChangeAspect="1"/>
          </p:cNvPicPr>
          <p:nvPr/>
        </p:nvPicPr>
        <p:blipFill>
          <a:blip r:embed="rId3"/>
          <a:stretch>
            <a:fillRect/>
          </a:stretch>
        </p:blipFill>
        <p:spPr>
          <a:xfrm>
            <a:off x="9415604" y="1311917"/>
            <a:ext cx="2326741" cy="2326741"/>
          </a:xfrm>
          <a:prstGeom prst="rect">
            <a:avLst/>
          </a:prstGeom>
          <a:ln w="25400">
            <a:solidFill>
              <a:schemeClr val="tx1"/>
            </a:solidFill>
          </a:ln>
        </p:spPr>
      </p:pic>
      <p:sp>
        <p:nvSpPr>
          <p:cNvPr id="10" name="Arrow: Bent 9">
            <a:extLst>
              <a:ext uri="{FF2B5EF4-FFF2-40B4-BE49-F238E27FC236}">
                <a16:creationId xmlns:a16="http://schemas.microsoft.com/office/drawing/2014/main" id="{F863E17B-17D6-49E5-83B3-80209F90CA66}"/>
              </a:ext>
            </a:extLst>
          </p:cNvPr>
          <p:cNvSpPr/>
          <p:nvPr/>
        </p:nvSpPr>
        <p:spPr>
          <a:xfrm flipV="1">
            <a:off x="7539042" y="1205110"/>
            <a:ext cx="1629624" cy="2056740"/>
          </a:xfrm>
          <a:prstGeom prst="bentArrow">
            <a:avLst>
              <a:gd name="adj1" fmla="val 25000"/>
              <a:gd name="adj2" fmla="val 50000"/>
              <a:gd name="adj3" fmla="val 25000"/>
              <a:gd name="adj4" fmla="val 4375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ED4014F5-CD71-41D6-9BC4-BEF512C510D8}"/>
              </a:ext>
            </a:extLst>
          </p:cNvPr>
          <p:cNvPicPr>
            <a:picLocks noChangeAspect="1"/>
          </p:cNvPicPr>
          <p:nvPr/>
        </p:nvPicPr>
        <p:blipFill>
          <a:blip r:embed="rId4"/>
          <a:stretch>
            <a:fillRect/>
          </a:stretch>
        </p:blipFill>
        <p:spPr>
          <a:xfrm>
            <a:off x="9415604" y="3827344"/>
            <a:ext cx="2326741" cy="2387358"/>
          </a:xfrm>
          <a:prstGeom prst="rect">
            <a:avLst/>
          </a:prstGeom>
          <a:solidFill>
            <a:schemeClr val="bg1"/>
          </a:solidFill>
          <a:ln w="25400">
            <a:solidFill>
              <a:schemeClr val="tx1"/>
            </a:solidFill>
          </a:ln>
        </p:spPr>
      </p:pic>
      <p:sp>
        <p:nvSpPr>
          <p:cNvPr id="14" name="Arrow: Right 13">
            <a:extLst>
              <a:ext uri="{FF2B5EF4-FFF2-40B4-BE49-F238E27FC236}">
                <a16:creationId xmlns:a16="http://schemas.microsoft.com/office/drawing/2014/main" id="{744B621C-EBC3-4F2B-A9EE-6C2A85480F9E}"/>
              </a:ext>
            </a:extLst>
          </p:cNvPr>
          <p:cNvSpPr/>
          <p:nvPr/>
        </p:nvSpPr>
        <p:spPr>
          <a:xfrm>
            <a:off x="6918035" y="4765964"/>
            <a:ext cx="2326741" cy="6096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9816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p:cNvSpPr txBox="1">
            <a:spLocks/>
          </p:cNvSpPr>
          <p:nvPr/>
        </p:nvSpPr>
        <p:spPr>
          <a:xfrm>
            <a:off x="623392" y="1628800"/>
            <a:ext cx="11377264" cy="4906663"/>
          </a:xfrm>
          <a:prstGeom prst="rect">
            <a:avLst/>
          </a:prstGeom>
          <a:noFill/>
        </p:spPr>
        <p:txBody>
          <a:bodyPr>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None/>
            </a:pPr>
            <a:r>
              <a:rPr lang="en-US" sz="2600" b="1" dirty="0"/>
              <a:t>Take notes on a piece of paper about your partner:</a:t>
            </a:r>
            <a:br>
              <a:rPr lang="en-US" sz="2600" i="1" dirty="0">
                <a:solidFill>
                  <a:schemeClr val="accent5"/>
                </a:solidFill>
                <a:latin typeface="Calibri (Body)"/>
              </a:rPr>
            </a:br>
            <a:endParaRPr lang="en-US" sz="2600" dirty="0">
              <a:solidFill>
                <a:schemeClr val="accent5"/>
              </a:solidFill>
              <a:latin typeface="Calibri (Body)"/>
            </a:endParaRPr>
          </a:p>
          <a:p>
            <a:pPr marL="385763" indent="-385763">
              <a:lnSpc>
                <a:spcPct val="150000"/>
              </a:lnSpc>
              <a:spcBef>
                <a:spcPts val="0"/>
              </a:spcBef>
              <a:buFont typeface="+mj-lt"/>
              <a:buAutoNum type="arabicPeriod"/>
            </a:pPr>
            <a:r>
              <a:rPr lang="en-GB" sz="2600" dirty="0"/>
              <a:t>What’s your name? </a:t>
            </a:r>
          </a:p>
          <a:p>
            <a:pPr marL="385763" indent="-385763">
              <a:lnSpc>
                <a:spcPct val="150000"/>
              </a:lnSpc>
              <a:spcBef>
                <a:spcPts val="0"/>
              </a:spcBef>
              <a:buFont typeface="+mj-lt"/>
              <a:buAutoNum type="arabicPeriod"/>
            </a:pPr>
            <a:r>
              <a:rPr lang="en-US" sz="2600" dirty="0"/>
              <a:t>Where are you from?</a:t>
            </a:r>
          </a:p>
          <a:p>
            <a:pPr marL="385763" indent="-385763">
              <a:lnSpc>
                <a:spcPct val="150000"/>
              </a:lnSpc>
              <a:spcBef>
                <a:spcPts val="0"/>
              </a:spcBef>
              <a:buFont typeface="+mj-lt"/>
              <a:buAutoNum type="arabicPeriod"/>
            </a:pPr>
            <a:r>
              <a:rPr lang="en-US" sz="2600" dirty="0"/>
              <a:t>What do you like to do in your free time?</a:t>
            </a:r>
          </a:p>
          <a:p>
            <a:pPr marL="385763" indent="-385763">
              <a:lnSpc>
                <a:spcPct val="150000"/>
              </a:lnSpc>
              <a:spcBef>
                <a:spcPts val="0"/>
              </a:spcBef>
              <a:buFont typeface="+mj-lt"/>
              <a:buAutoNum type="arabicPeriod"/>
            </a:pPr>
            <a:r>
              <a:rPr lang="en-US" sz="2600" dirty="0"/>
              <a:t>What are you looking forward to the most at UNNC?</a:t>
            </a:r>
          </a:p>
          <a:p>
            <a:pPr marL="385763" indent="-385763">
              <a:lnSpc>
                <a:spcPct val="150000"/>
              </a:lnSpc>
              <a:spcBef>
                <a:spcPts val="0"/>
              </a:spcBef>
              <a:buFont typeface="+mj-lt"/>
              <a:buAutoNum type="arabicPeriod"/>
            </a:pPr>
            <a:r>
              <a:rPr lang="en-US" sz="2600" dirty="0"/>
              <a:t>Is there anything that you’re worried about at UNNC?</a:t>
            </a:r>
          </a:p>
          <a:p>
            <a:pPr marL="385763" indent="-385763">
              <a:lnSpc>
                <a:spcPct val="150000"/>
              </a:lnSpc>
              <a:spcBef>
                <a:spcPts val="0"/>
              </a:spcBef>
              <a:buFont typeface="+mj-lt"/>
              <a:buAutoNum type="arabicPeriod"/>
            </a:pPr>
            <a:r>
              <a:rPr lang="en-US" sz="2600" dirty="0"/>
              <a:t>In 2030, what kind of a job do you hope to have?</a:t>
            </a:r>
          </a:p>
          <a:p>
            <a:pPr marL="385763" indent="-385763">
              <a:lnSpc>
                <a:spcPct val="150000"/>
              </a:lnSpc>
              <a:spcBef>
                <a:spcPts val="0"/>
              </a:spcBef>
              <a:buFont typeface="+mj-lt"/>
              <a:buAutoNum type="arabicPeriod"/>
            </a:pPr>
            <a:r>
              <a:rPr lang="en-US" sz="2600" dirty="0"/>
              <a:t>What would be your ‘dream’ job? </a:t>
            </a:r>
          </a:p>
          <a:p>
            <a:pPr marL="385763" indent="-385763">
              <a:spcBef>
                <a:spcPts val="0"/>
              </a:spcBef>
              <a:buFont typeface="+mj-lt"/>
              <a:buAutoNum type="arabicPeriod"/>
            </a:pPr>
            <a:endParaRPr lang="en-US" sz="2400" dirty="0">
              <a:latin typeface="Calibri (Body)"/>
            </a:endParaRPr>
          </a:p>
          <a:p>
            <a:pPr marL="0" indent="0" algn="r">
              <a:buNone/>
            </a:pPr>
            <a:r>
              <a:rPr lang="en-US" sz="2400" b="1" dirty="0"/>
              <a:t>OR create your own questions.</a:t>
            </a:r>
          </a:p>
        </p:txBody>
      </p:sp>
      <p:grpSp>
        <p:nvGrpSpPr>
          <p:cNvPr id="4" name="Group 2"/>
          <p:cNvGrpSpPr>
            <a:grpSpLocks/>
          </p:cNvGrpSpPr>
          <p:nvPr/>
        </p:nvGrpSpPr>
        <p:grpSpPr bwMode="auto">
          <a:xfrm>
            <a:off x="2567608" y="279885"/>
            <a:ext cx="7956376" cy="556827"/>
            <a:chOff x="103092947" y="106166598"/>
            <a:chExt cx="6633628" cy="556506"/>
          </a:xfrm>
        </p:grpSpPr>
        <p:sp>
          <p:nvSpPr>
            <p:cNvPr id="5"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Activity 3: </a:t>
              </a:r>
              <a:r>
                <a:rPr lang="en-GB" altLang="en-US" sz="2400" dirty="0">
                  <a:solidFill>
                    <a:srgbClr val="000000"/>
                  </a:solidFill>
                  <a:latin typeface="Verdana" panose="020B0604030504040204" pitchFamily="34" charset="0"/>
                </a:rPr>
                <a:t>Interview your partner</a:t>
              </a:r>
              <a:endParaRPr lang="en-US" altLang="en-US" sz="2800" dirty="0">
                <a:latin typeface="Arial" panose="020B0604020202020204" pitchFamily="34" charset="0"/>
              </a:endParaRPr>
            </a:p>
          </p:txBody>
        </p:sp>
        <p:sp>
          <p:nvSpPr>
            <p:cNvPr id="6"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7"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2766447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5400" y="1772816"/>
            <a:ext cx="10657184" cy="3416320"/>
          </a:xfrm>
          <a:prstGeom prst="rect">
            <a:avLst/>
          </a:prstGeom>
          <a:noFill/>
          <a:ln>
            <a:noFill/>
          </a:ln>
        </p:spPr>
        <p:txBody>
          <a:bodyPr wrap="square" rtlCol="0">
            <a:spAutoFit/>
          </a:bodyPr>
          <a:lstStyle/>
          <a:p>
            <a:pPr marL="285750" indent="-285750">
              <a:buFont typeface="Arial" panose="020B0604020202020204" pitchFamily="34" charset="0"/>
              <a:buChar char="•"/>
            </a:pPr>
            <a:r>
              <a:rPr lang="en-US" sz="2400" dirty="0"/>
              <a:t>Work with a partner.</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You have 3 minutes to find as many things in common with each other as you can.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Think about the following ideas: common hobbies, likes/dislikes, experiences, family, pets, and also think of your own ideas.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Then tell the rest of the class some of the things that you have in common with your partner. </a:t>
            </a:r>
          </a:p>
        </p:txBody>
      </p:sp>
      <p:grpSp>
        <p:nvGrpSpPr>
          <p:cNvPr id="4" name="Group 2"/>
          <p:cNvGrpSpPr>
            <a:grpSpLocks/>
          </p:cNvGrpSpPr>
          <p:nvPr/>
        </p:nvGrpSpPr>
        <p:grpSpPr bwMode="auto">
          <a:xfrm>
            <a:off x="2567608" y="279885"/>
            <a:ext cx="7956376" cy="556827"/>
            <a:chOff x="103092947" y="106166598"/>
            <a:chExt cx="6633628" cy="556506"/>
          </a:xfrm>
        </p:grpSpPr>
        <p:sp>
          <p:nvSpPr>
            <p:cNvPr id="5"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Activity 4: </a:t>
              </a:r>
              <a:r>
                <a:rPr lang="en-GB" altLang="en-US" sz="2400" dirty="0">
                  <a:solidFill>
                    <a:srgbClr val="000000"/>
                  </a:solidFill>
                  <a:latin typeface="Verdana" panose="020B0604030504040204" pitchFamily="34" charset="0"/>
                </a:rPr>
                <a:t>Things in common</a:t>
              </a:r>
              <a:endParaRPr lang="en-US" altLang="en-US" sz="2800" dirty="0">
                <a:latin typeface="Arial" panose="020B0604020202020204" pitchFamily="34" charset="0"/>
              </a:endParaRPr>
            </a:p>
          </p:txBody>
        </p:sp>
        <p:sp>
          <p:nvSpPr>
            <p:cNvPr id="6"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7"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4020800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Activity 5: </a:t>
              </a:r>
              <a:r>
                <a:rPr lang="en-GB" altLang="en-US" sz="2400" dirty="0">
                  <a:solidFill>
                    <a:srgbClr val="000000"/>
                  </a:solidFill>
                  <a:latin typeface="Verdana" panose="020B0604030504040204" pitchFamily="34" charset="0"/>
                </a:rPr>
                <a:t>Find someone who</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11" name="Table 10"/>
          <p:cNvGraphicFramePr>
            <a:graphicFrameLocks noGrp="1"/>
          </p:cNvGraphicFramePr>
          <p:nvPr/>
        </p:nvGraphicFramePr>
        <p:xfrm>
          <a:off x="695400" y="1412776"/>
          <a:ext cx="10873208" cy="4846323"/>
        </p:xfrm>
        <a:graphic>
          <a:graphicData uri="http://schemas.openxmlformats.org/drawingml/2006/table">
            <a:tbl>
              <a:tblPr firstRow="1" firstCol="1" bandRow="1">
                <a:tableStyleId>{2D5ABB26-0587-4C30-8999-92F81FD0307C}</a:tableStyleId>
              </a:tblPr>
              <a:tblGrid>
                <a:gridCol w="10873208">
                  <a:extLst>
                    <a:ext uri="{9D8B030D-6E8A-4147-A177-3AD203B41FA5}">
                      <a16:colId xmlns:a16="http://schemas.microsoft.com/office/drawing/2014/main" val="20000"/>
                    </a:ext>
                  </a:extLst>
                </a:gridCol>
              </a:tblGrid>
              <a:tr h="602741">
                <a:tc>
                  <a:txBody>
                    <a:bodyPr/>
                    <a:lstStyle/>
                    <a:p>
                      <a:pPr marL="457200" marR="0" lvl="1">
                        <a:spcBef>
                          <a:spcPts val="0"/>
                        </a:spcBef>
                        <a:spcAft>
                          <a:spcPts val="0"/>
                        </a:spcAft>
                      </a:pPr>
                      <a:r>
                        <a:rPr lang="en-GB" sz="2400" dirty="0">
                          <a:effectLst/>
                        </a:rPr>
                        <a:t>1. … has a pet.</a:t>
                      </a:r>
                      <a:endParaRPr lang="en-US" sz="2400" b="0" dirty="0">
                        <a:solidFill>
                          <a:schemeClr val="bg1"/>
                        </a:solidFill>
                        <a:effectLst/>
                        <a:latin typeface="+mn-lt"/>
                        <a:ea typeface="Calibri" panose="020F0502020204030204" pitchFamily="34" charset="0"/>
                        <a:cs typeface="Times New Roman" panose="02020603050405020304" pitchFamily="18" charset="0"/>
                      </a:endParaRPr>
                    </a:p>
                  </a:txBody>
                  <a:tcPr marL="32090" marR="320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02741">
                <a:tc>
                  <a:txBody>
                    <a:bodyPr/>
                    <a:lstStyle/>
                    <a:p>
                      <a:pPr marL="457200" marR="0" lvl="1">
                        <a:spcBef>
                          <a:spcPts val="0"/>
                        </a:spcBef>
                        <a:spcAft>
                          <a:spcPts val="0"/>
                        </a:spcAft>
                      </a:pPr>
                      <a:r>
                        <a:rPr lang="en-GB" sz="2400" dirty="0">
                          <a:effectLst/>
                        </a:rPr>
                        <a:t>2. … used English regularly during the summer holidays.</a:t>
                      </a:r>
                      <a:endParaRPr lang="en-US" sz="2400" b="0" dirty="0">
                        <a:solidFill>
                          <a:schemeClr val="bg1"/>
                        </a:solidFill>
                        <a:effectLst/>
                        <a:latin typeface="+mn-lt"/>
                        <a:ea typeface="Calibri" panose="020F0502020204030204" pitchFamily="34" charset="0"/>
                        <a:cs typeface="Times New Roman" panose="02020603050405020304" pitchFamily="18" charset="0"/>
                      </a:endParaRPr>
                    </a:p>
                  </a:txBody>
                  <a:tcPr marL="32090" marR="320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02741">
                <a:tc>
                  <a:txBody>
                    <a:bodyPr/>
                    <a:lstStyle/>
                    <a:p>
                      <a:pPr marL="457200" marR="0" lvl="1">
                        <a:spcBef>
                          <a:spcPts val="0"/>
                        </a:spcBef>
                        <a:spcAft>
                          <a:spcPts val="0"/>
                        </a:spcAft>
                      </a:pPr>
                      <a:r>
                        <a:rPr lang="en-GB" sz="2400" dirty="0">
                          <a:effectLst/>
                        </a:rPr>
                        <a:t>3. … comes from a place far</a:t>
                      </a:r>
                      <a:r>
                        <a:rPr lang="en-GB" sz="2400" baseline="0" dirty="0">
                          <a:effectLst/>
                        </a:rPr>
                        <a:t> away from here.</a:t>
                      </a:r>
                      <a:endParaRPr lang="en-US" sz="2400" b="0" dirty="0">
                        <a:solidFill>
                          <a:schemeClr val="bg1"/>
                        </a:solidFill>
                        <a:effectLst/>
                        <a:latin typeface="+mn-lt"/>
                        <a:ea typeface="Calibri" panose="020F0502020204030204" pitchFamily="34" charset="0"/>
                        <a:cs typeface="Times New Roman" panose="02020603050405020304" pitchFamily="18" charset="0"/>
                      </a:endParaRPr>
                    </a:p>
                  </a:txBody>
                  <a:tcPr marL="32090" marR="320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02741">
                <a:tc>
                  <a:txBody>
                    <a:bodyPr/>
                    <a:lstStyle/>
                    <a:p>
                      <a:pPr marL="457200" marR="0" lvl="1">
                        <a:spcBef>
                          <a:spcPts val="0"/>
                        </a:spcBef>
                        <a:spcAft>
                          <a:spcPts val="0"/>
                        </a:spcAft>
                      </a:pPr>
                      <a:r>
                        <a:rPr lang="en-US" sz="2400" dirty="0">
                          <a:effectLst/>
                        </a:rPr>
                        <a:t>4.</a:t>
                      </a:r>
                      <a:r>
                        <a:rPr lang="en-US" sz="2400" baseline="0" dirty="0">
                          <a:effectLst/>
                        </a:rPr>
                        <a:t> … plays a sport.</a:t>
                      </a:r>
                      <a:endParaRPr lang="en-US" sz="2400" b="0" dirty="0">
                        <a:solidFill>
                          <a:schemeClr val="bg1"/>
                        </a:solidFill>
                        <a:effectLst/>
                        <a:latin typeface="+mn-lt"/>
                        <a:ea typeface="Calibri" panose="020F0502020204030204" pitchFamily="34" charset="0"/>
                        <a:cs typeface="Times New Roman" panose="02020603050405020304" pitchFamily="18" charset="0"/>
                      </a:endParaRPr>
                    </a:p>
                  </a:txBody>
                  <a:tcPr marL="32090" marR="320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9493981"/>
                  </a:ext>
                </a:extLst>
              </a:tr>
              <a:tr h="602741">
                <a:tc>
                  <a:txBody>
                    <a:bodyPr/>
                    <a:lstStyle/>
                    <a:p>
                      <a:pPr marL="457200" marR="0" lvl="1">
                        <a:spcBef>
                          <a:spcPts val="0"/>
                        </a:spcBef>
                        <a:spcAft>
                          <a:spcPts val="0"/>
                        </a:spcAft>
                      </a:pPr>
                      <a:r>
                        <a:rPr lang="en-GB" sz="2400" dirty="0">
                          <a:effectLst/>
                        </a:rPr>
                        <a:t>5. … can speak another foreign language.</a:t>
                      </a:r>
                      <a:endParaRPr lang="en-US" sz="2400" b="0" dirty="0">
                        <a:solidFill>
                          <a:schemeClr val="bg1"/>
                        </a:solidFill>
                        <a:effectLst/>
                        <a:latin typeface="+mn-lt"/>
                        <a:ea typeface="Calibri" panose="020F0502020204030204" pitchFamily="34" charset="0"/>
                        <a:cs typeface="Times New Roman" panose="02020603050405020304" pitchFamily="18" charset="0"/>
                      </a:endParaRPr>
                    </a:p>
                  </a:txBody>
                  <a:tcPr marL="32090" marR="320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602741">
                <a:tc>
                  <a:txBody>
                    <a:bodyPr/>
                    <a:lstStyle/>
                    <a:p>
                      <a:pPr marL="457200" marR="0" lvl="1">
                        <a:spcBef>
                          <a:spcPts val="0"/>
                        </a:spcBef>
                        <a:spcAft>
                          <a:spcPts val="0"/>
                        </a:spcAft>
                      </a:pPr>
                      <a:r>
                        <a:rPr lang="en-GB" sz="2400" dirty="0">
                          <a:effectLst/>
                        </a:rPr>
                        <a:t>6. … has never been to Ningbo before. </a:t>
                      </a:r>
                      <a:endParaRPr lang="en-US" sz="2400" b="0" dirty="0">
                        <a:solidFill>
                          <a:schemeClr val="bg1"/>
                        </a:solidFill>
                        <a:effectLst/>
                        <a:latin typeface="+mn-lt"/>
                        <a:ea typeface="Calibri" panose="020F0502020204030204" pitchFamily="34" charset="0"/>
                        <a:cs typeface="Times New Roman" panose="02020603050405020304" pitchFamily="18" charset="0"/>
                      </a:endParaRPr>
                    </a:p>
                  </a:txBody>
                  <a:tcPr marL="32090" marR="320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602741">
                <a:tc>
                  <a:txBody>
                    <a:bodyPr/>
                    <a:lstStyle/>
                    <a:p>
                      <a:pPr marL="457200" marR="0" lvl="1">
                        <a:spcBef>
                          <a:spcPts val="0"/>
                        </a:spcBef>
                        <a:spcAft>
                          <a:spcPts val="0"/>
                        </a:spcAft>
                      </a:pPr>
                      <a:r>
                        <a:rPr lang="en-GB" sz="2400" dirty="0">
                          <a:effectLst/>
                        </a:rPr>
                        <a:t>7. … visited another part of China during the summer holidays.</a:t>
                      </a:r>
                      <a:endParaRPr lang="en-US" sz="2400" b="0" dirty="0">
                        <a:solidFill>
                          <a:schemeClr val="bg1"/>
                        </a:solidFill>
                        <a:effectLst/>
                        <a:latin typeface="+mn-lt"/>
                        <a:ea typeface="Calibri" panose="020F0502020204030204" pitchFamily="34" charset="0"/>
                        <a:cs typeface="Times New Roman" panose="02020603050405020304" pitchFamily="18" charset="0"/>
                      </a:endParaRPr>
                    </a:p>
                  </a:txBody>
                  <a:tcPr marL="32090" marR="320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627136">
                <a:tc>
                  <a:txBody>
                    <a:bodyPr/>
                    <a:lstStyle/>
                    <a:p>
                      <a:pPr marL="457200" marR="0" lvl="1">
                        <a:spcBef>
                          <a:spcPts val="0"/>
                        </a:spcBef>
                        <a:spcAft>
                          <a:spcPts val="0"/>
                        </a:spcAft>
                      </a:pPr>
                      <a:r>
                        <a:rPr lang="en-US" sz="2400" dirty="0">
                          <a:effectLst/>
                        </a:rPr>
                        <a:t>8. … likes cooking.</a:t>
                      </a:r>
                      <a:endParaRPr lang="en-US" sz="2400" b="0" dirty="0">
                        <a:solidFill>
                          <a:schemeClr val="bg1"/>
                        </a:solidFill>
                        <a:effectLst/>
                        <a:latin typeface="+mn-lt"/>
                        <a:ea typeface="Calibri" panose="020F0502020204030204" pitchFamily="34" charset="0"/>
                        <a:cs typeface="Times New Roman" panose="02020603050405020304" pitchFamily="18" charset="0"/>
                      </a:endParaRPr>
                    </a:p>
                  </a:txBody>
                  <a:tcPr marL="32090" marR="3209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861617"/>
                  </a:ext>
                </a:extLst>
              </a:tr>
            </a:tbl>
          </a:graphicData>
        </a:graphic>
      </p:graphicFrame>
    </p:spTree>
    <p:extLst>
      <p:ext uri="{BB962C8B-B14F-4D97-AF65-F5344CB8AC3E}">
        <p14:creationId xmlns:p14="http://schemas.microsoft.com/office/powerpoint/2010/main" val="2486626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Course introduction</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33500093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545d15f7-6577-4bc9-aa88-89ac4a3e5607" xsi:nil="true"/>
    <lcf76f155ced4ddcb4097134ff3c332f xmlns="545d15f7-6577-4bc9-aa88-89ac4a3e5607">
      <Terms xmlns="http://schemas.microsoft.com/office/infopath/2007/PartnerControls"/>
    </lcf76f155ced4ddcb4097134ff3c332f>
    <TaxCatchAll xmlns="71566fe0-4e9e-429a-8fc8-bbed13cddc77" xsi:nil="true"/>
    <SharedWithUsers xmlns="71566fe0-4e9e-429a-8fc8-bbed13cddc77">
      <UserInfo>
        <DisplayName/>
        <AccountId xsi:nil="true"/>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文档" ma:contentTypeID="0x010100CD13BD3B2ACE4B479C7E961D71E27E68" ma:contentTypeVersion="16" ma:contentTypeDescription="新建文档。" ma:contentTypeScope="" ma:versionID="65269c79cef78e6491dd409c167040fa">
  <xsd:schema xmlns:xsd="http://www.w3.org/2001/XMLSchema" xmlns:xs="http://www.w3.org/2001/XMLSchema" xmlns:p="http://schemas.microsoft.com/office/2006/metadata/properties" xmlns:ns2="545d15f7-6577-4bc9-aa88-89ac4a3e5607" xmlns:ns3="71566fe0-4e9e-429a-8fc8-bbed13cddc77" targetNamespace="http://schemas.microsoft.com/office/2006/metadata/properties" ma:root="true" ma:fieldsID="058396fbee5d4087d1d030aa0ed51382" ns2:_="" ns3:_="">
    <xsd:import namespace="545d15f7-6577-4bc9-aa88-89ac4a3e5607"/>
    <xsd:import namespace="71566fe0-4e9e-429a-8fc8-bbed13cddc77"/>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5d15f7-6577-4bc9-aa88-89ac4a3e56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图像标记" ma:readOnly="false" ma:fieldId="{5cf76f15-5ced-4ddc-b409-7134ff3c332f}" ma:taxonomyMulti="true" ma:sspId="5b41eaff-6be1-43e3-aa28-e44eb035eb3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566fe0-4e9e-429a-8fc8-bbed13cddc77" elementFormDefault="qualified">
    <xsd:import namespace="http://schemas.microsoft.com/office/2006/documentManagement/types"/>
    <xsd:import namespace="http://schemas.microsoft.com/office/infopath/2007/PartnerControls"/>
    <xsd:element name="SharedWithUsers" ma:index="18" nillable="true" ma:displayName="共享对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共享对象详细信息" ma:internalName="SharedWithDetails" ma:readOnly="true">
      <xsd:simpleType>
        <xsd:restriction base="dms:Note">
          <xsd:maxLength value="255"/>
        </xsd:restriction>
      </xsd:simpleType>
    </xsd:element>
    <xsd:element name="TaxCatchAll" ma:index="22" nillable="true" ma:displayName="Taxonomy Catch All Column" ma:hidden="true" ma:list="{77187714-89cd-4f3c-bca0-aa506d32a13e}" ma:internalName="TaxCatchAll" ma:showField="CatchAllData" ma:web="71566fe0-4e9e-429a-8fc8-bbed13cddc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FD932A-F324-46EC-A471-CB011E9024D9}">
  <ds:schemaRefs>
    <ds:schemaRef ds:uri="http://schemas.microsoft.com/sharepoint/v3/contenttype/forms"/>
  </ds:schemaRefs>
</ds:datastoreItem>
</file>

<file path=customXml/itemProps2.xml><?xml version="1.0" encoding="utf-8"?>
<ds:datastoreItem xmlns:ds="http://schemas.openxmlformats.org/officeDocument/2006/customXml" ds:itemID="{F41187D4-867B-4BCC-9BAC-3FB608B710DB}">
  <ds:schemaRefs>
    <ds:schemaRef ds:uri="http://purl.org/dc/elements/1.1/"/>
    <ds:schemaRef ds:uri="http://schemas.microsoft.com/office/infopath/2007/PartnerControls"/>
    <ds:schemaRef ds:uri="http://schemas.microsoft.com/office/2006/metadata/properties"/>
    <ds:schemaRef ds:uri="http://schemas.microsoft.com/office/2006/documentManagement/types"/>
    <ds:schemaRef ds:uri="http://purl.org/dc/dcmitype/"/>
    <ds:schemaRef ds:uri="http://schemas.openxmlformats.org/package/2006/metadata/core-properties"/>
    <ds:schemaRef ds:uri="71566fe0-4e9e-429a-8fc8-bbed13cddc77"/>
    <ds:schemaRef ds:uri="545d15f7-6577-4bc9-aa88-89ac4a3e5607"/>
    <ds:schemaRef ds:uri="http://www.w3.org/XML/1998/namespace"/>
    <ds:schemaRef ds:uri="http://purl.org/dc/terms/"/>
    <ds:schemaRef ds:uri="c98cd21c-babb-4b51-9f32-e929c9312283"/>
    <ds:schemaRef ds:uri="b4633975-2ae0-4980-b3dc-2c3583686570"/>
  </ds:schemaRefs>
</ds:datastoreItem>
</file>

<file path=customXml/itemProps3.xml><?xml version="1.0" encoding="utf-8"?>
<ds:datastoreItem xmlns:ds="http://schemas.openxmlformats.org/officeDocument/2006/customXml" ds:itemID="{72E7C299-7032-40F3-9E97-E298F7F470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5d15f7-6577-4bc9-aa88-89ac4a3e5607"/>
    <ds:schemaRef ds:uri="71566fe0-4e9e-429a-8fc8-bbed13cddc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7681</TotalTime>
  <Words>3583</Words>
  <Application>Microsoft Office PowerPoint</Application>
  <PresentationFormat>Widescreen</PresentationFormat>
  <Paragraphs>473</Paragraphs>
  <Slides>50</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Arvo</vt:lpstr>
      <vt:lpstr>Calibri </vt:lpstr>
      <vt:lpstr>Calibri (Body)</vt:lpstr>
      <vt:lpstr>Arial</vt:lpstr>
      <vt:lpstr>Calibri</vt:lpstr>
      <vt:lpstr>Calibri Light</vt:lpstr>
      <vt:lpstr>Symbol</vt:lpstr>
      <vt:lpstr>Verdana</vt:lpstr>
      <vt:lpstr>Wingdings</vt:lpstr>
      <vt:lpstr>Office Theme</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 1</vt:lpstr>
    </vt:vector>
  </TitlesOfParts>
  <Company>The University of Nottingham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Shayna Kozuch</dc:creator>
  <cp:lastModifiedBy>Michaela Seserman</cp:lastModifiedBy>
  <cp:revision>1154</cp:revision>
  <cp:lastPrinted>2015-02-25T05:39:47Z</cp:lastPrinted>
  <dcterms:created xsi:type="dcterms:W3CDTF">2011-01-19T07:34:59Z</dcterms:created>
  <dcterms:modified xsi:type="dcterms:W3CDTF">2024-09-20T06:03:14Z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0x010100CD13BD3B2ACE4B479C7E961D71E27E68</vt:lpwstr>
  </property>
  <property fmtid="{D5CDD505-2E9C-101B-9397-08002B2CF9AE}" pid="3" name="Order">
    <vt:r8>11700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ComplianceAssetId">
    <vt:lpwstr/>
  </property>
  <property fmtid="{D5CDD505-2E9C-101B-9397-08002B2CF9AE}" pid="8" name="TemplateUrl">
    <vt:lpwstr/>
  </property>
  <property fmtid="{D5CDD505-2E9C-101B-9397-08002B2CF9AE}" pid="9" name="_SourceUrl">
    <vt:lpwstr/>
  </property>
  <property fmtid="{D5CDD505-2E9C-101B-9397-08002B2CF9AE}" pid="10" name="_SharedFileIndex">
    <vt:lpwstr/>
  </property>
  <property fmtid="{D5CDD505-2E9C-101B-9397-08002B2CF9AE}" pid="11" name="TriggerFlowInfo">
    <vt:lpwstr/>
  </property>
  <property fmtid="{D5CDD505-2E9C-101B-9397-08002B2CF9AE}" pid="12" name="MediaServiceImageTags">
    <vt:lpwstr/>
  </property>
</Properties>
</file>